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63" r:id="rId2"/>
    <p:sldId id="322" r:id="rId3"/>
    <p:sldId id="323" r:id="rId4"/>
    <p:sldId id="327" r:id="rId5"/>
    <p:sldId id="331" r:id="rId6"/>
    <p:sldId id="365" r:id="rId7"/>
    <p:sldId id="366" r:id="rId8"/>
    <p:sldId id="367" r:id="rId9"/>
    <p:sldId id="355" r:id="rId10"/>
    <p:sldId id="272" r:id="rId11"/>
    <p:sldId id="339" r:id="rId12"/>
    <p:sldId id="334" r:id="rId13"/>
    <p:sldId id="271" r:id="rId14"/>
    <p:sldId id="337" r:id="rId15"/>
    <p:sldId id="338" r:id="rId16"/>
    <p:sldId id="269" r:id="rId17"/>
    <p:sldId id="353" r:id="rId18"/>
    <p:sldId id="352" r:id="rId19"/>
    <p:sldId id="258" r:id="rId20"/>
    <p:sldId id="259" r:id="rId21"/>
    <p:sldId id="260" r:id="rId22"/>
    <p:sldId id="320" r:id="rId23"/>
    <p:sldId id="349" r:id="rId24"/>
    <p:sldId id="350" r:id="rId25"/>
    <p:sldId id="358" r:id="rId26"/>
    <p:sldId id="300" r:id="rId27"/>
    <p:sldId id="340" r:id="rId28"/>
    <p:sldId id="318" r:id="rId29"/>
    <p:sldId id="299" r:id="rId30"/>
    <p:sldId id="341" r:id="rId31"/>
    <p:sldId id="354" r:id="rId32"/>
    <p:sldId id="342" r:id="rId33"/>
    <p:sldId id="343" r:id="rId34"/>
    <p:sldId id="351" r:id="rId35"/>
    <p:sldId id="347" r:id="rId36"/>
    <p:sldId id="348" r:id="rId37"/>
    <p:sldId id="356" r:id="rId38"/>
    <p:sldId id="360" r:id="rId39"/>
    <p:sldId id="361" r:id="rId40"/>
    <p:sldId id="362" r:id="rId41"/>
    <p:sldId id="363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83" autoAdjust="0"/>
  </p:normalViewPr>
  <p:slideViewPr>
    <p:cSldViewPr>
      <p:cViewPr>
        <p:scale>
          <a:sx n="100" d="100"/>
          <a:sy n="100" d="100"/>
        </p:scale>
        <p:origin x="-194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73;&#1084;&#1077;&#1085;\&#1073;&#1102;&#1076;&#1078;&#1077;&#1090;%20&#1076;&#1083;&#1103;%20&#1075;&#1088;&#1072;&#1078;&#1076;&#1072;&#1085;\&#1054;&#1089;&#1085;&#1086;&#1074;&#1085;&#1099;&#1077;%20&#1087;&#1072;&#1088;&#1072;&#1084;&#1077;&#1090;&#1088;&#1099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60;&#1050;%20&#1080;%20&#1089;&#1087;&#1086;&#1088;&#109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73;&#1084;&#1077;&#1085;\&#1053;&#1080;&#1082;&#1086;&#1083;&#1072;&#1077;&#1074;&#1072;%20&#1042;.&#1069;\&#1051;&#1080;&#1089;&#1090;%20Microsoft%20Exce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60;&#1050;%20&#1080;%20&#1089;&#1087;&#1086;&#1088;&#109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89;&#1090;&#1088;&#1091;&#1082;&#1090;&#1091;&#1088;&#1072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60;&#1050;%20&#1080;%20&#1089;&#1087;&#1086;&#1088;&#109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73;&#1084;&#1077;&#1085;\&#1053;&#1080;&#1082;&#1086;&#1083;&#1072;&#1077;&#1074;&#1072;%20&#1042;.&#1069;\&#1051;&#1080;&#1089;&#1090;%20Microsoft%20Exc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73;&#1084;&#1077;&#1085;\&#1073;&#1102;&#1076;&#1078;&#1077;&#1090;%20&#1076;&#1083;&#1103;%20&#1075;&#1088;&#1072;&#1078;&#1076;&#1072;&#1085;\&#1054;&#1089;&#1085;&#1086;&#1074;&#1085;&#1099;&#1077;%20&#1087;&#1072;&#1088;&#1072;&#1084;&#1077;&#1090;&#1088;&#1099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87;&#1082;\Desktop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73;&#1084;&#1077;&#1085;\&#1046;&#1077;&#1082;&#1072;\&#1076;&#1086;&#1093;&#1086;&#1076;&#1099;%20(%20&#1073;&#1102;&#1076;&#1078;&#1077;&#1090;%20&#1076;&#1083;&#1103;%20&#1075;&#1088;&#1072;&#1078;&#1076;&#1072;&#1085;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60;&#1050;%20&#1080;%20&#1089;&#1087;&#1086;&#1088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73;&#1084;&#1077;&#1085;\&#1053;&#1080;&#1082;&#1086;&#1083;&#1072;&#1077;&#1074;&#1072;%20&#1042;.&#1069;\&#1051;&#1080;&#1089;&#1090;%20Microsoft%20Exce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60;&#1050;%20&#1080;%20&#1089;&#1087;&#1086;&#1088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'пр.3 (доходы)  (2)'!$A$5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dLbls>
            <c:showVal val="1"/>
          </c:dLbls>
          <c:cat>
            <c:strRef>
              <c:f>'пр.3 (доходы)  (2)'!$B$4:$F$4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 г.</c:v>
                </c:pt>
              </c:strCache>
            </c:strRef>
          </c:cat>
          <c:val>
            <c:numRef>
              <c:f>'пр.3 (доходы)  (2)'!$B$5:$F$5</c:f>
              <c:numCache>
                <c:formatCode>#,##0.0</c:formatCode>
                <c:ptCount val="3"/>
                <c:pt idx="0">
                  <c:v>99869.9</c:v>
                </c:pt>
                <c:pt idx="1">
                  <c:v>95154.5</c:v>
                </c:pt>
                <c:pt idx="2">
                  <c:v>95198.6</c:v>
                </c:pt>
              </c:numCache>
            </c:numRef>
          </c:val>
        </c:ser>
        <c:ser>
          <c:idx val="1"/>
          <c:order val="1"/>
          <c:tx>
            <c:strRef>
              <c:f>'пр.3 (доходы)  (2)'!$A$6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howVal val="1"/>
          </c:dLbls>
          <c:cat>
            <c:strRef>
              <c:f>'пр.3 (доходы)  (2)'!$B$4:$F$4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 г.</c:v>
                </c:pt>
              </c:strCache>
            </c:strRef>
          </c:cat>
          <c:val>
            <c:numRef>
              <c:f>'пр.3 (доходы)  (2)'!$B$6:$F$6</c:f>
              <c:numCache>
                <c:formatCode>#,##0.0</c:formatCode>
                <c:ptCount val="3"/>
                <c:pt idx="0">
                  <c:v>22076.400000000001</c:v>
                </c:pt>
                <c:pt idx="1">
                  <c:v>20230.7</c:v>
                </c:pt>
                <c:pt idx="2">
                  <c:v>20207.099999999948</c:v>
                </c:pt>
              </c:numCache>
            </c:numRef>
          </c:val>
        </c:ser>
        <c:ser>
          <c:idx val="2"/>
          <c:order val="2"/>
          <c:tx>
            <c:strRef>
              <c:f>'пр.3 (доходы)  (2)'!$A$7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howVal val="1"/>
          </c:dLbls>
          <c:cat>
            <c:strRef>
              <c:f>'пр.3 (доходы)  (2)'!$B$4:$F$4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 г.</c:v>
                </c:pt>
              </c:strCache>
            </c:strRef>
          </c:cat>
          <c:val>
            <c:numRef>
              <c:f>'пр.3 (доходы)  (2)'!$B$7:$F$7</c:f>
              <c:numCache>
                <c:formatCode>#,##0.0</c:formatCode>
                <c:ptCount val="3"/>
                <c:pt idx="0">
                  <c:v>639049.19999999774</c:v>
                </c:pt>
                <c:pt idx="1">
                  <c:v>499825.9</c:v>
                </c:pt>
                <c:pt idx="2">
                  <c:v>493838.1</c:v>
                </c:pt>
              </c:numCache>
            </c:numRef>
          </c:val>
        </c:ser>
        <c:axId val="89056384"/>
        <c:axId val="89057920"/>
      </c:barChart>
      <c:catAx>
        <c:axId val="89056384"/>
        <c:scaling>
          <c:orientation val="minMax"/>
        </c:scaling>
        <c:axPos val="b"/>
        <c:tickLblPos val="nextTo"/>
        <c:crossAx val="89057920"/>
        <c:crosses val="autoZero"/>
        <c:auto val="1"/>
        <c:lblAlgn val="ctr"/>
        <c:lblOffset val="100"/>
      </c:catAx>
      <c:valAx>
        <c:axId val="89057920"/>
        <c:scaling>
          <c:orientation val="minMax"/>
        </c:scaling>
        <c:axPos val="l"/>
        <c:majorGridlines/>
        <c:numFmt formatCode="#,##0.0" sourceLinked="1"/>
        <c:tickLblPos val="nextTo"/>
        <c:crossAx val="890563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культура!$B$2</c:f>
              <c:strCache>
                <c:ptCount val="1"/>
                <c:pt idx="0">
                  <c:v>Муниципальная подпрограмма "Повышение доступности и качества муниципальных услуг в сфере досуга населения Аларского района на 2018-2020 годы"</c:v>
                </c:pt>
              </c:strCache>
            </c:strRef>
          </c:tx>
          <c:dLbls>
            <c:showVal val="1"/>
          </c:dLbls>
          <c:cat>
            <c:numRef>
              <c:f>культура!$C$1:$E$1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культура!$C$2:$E$2</c:f>
              <c:numCache>
                <c:formatCode>0.00</c:formatCode>
                <c:ptCount val="3"/>
                <c:pt idx="0">
                  <c:v>8594.6</c:v>
                </c:pt>
                <c:pt idx="1">
                  <c:v>6237.1</c:v>
                </c:pt>
                <c:pt idx="2">
                  <c:v>6145.1</c:v>
                </c:pt>
              </c:numCache>
            </c:numRef>
          </c:val>
        </c:ser>
        <c:ser>
          <c:idx val="1"/>
          <c:order val="1"/>
          <c:tx>
            <c:strRef>
              <c:f>культура!$B$3</c:f>
              <c:strCache>
                <c:ptCount val="1"/>
                <c:pt idx="0">
                  <c:v>Муницпальная подпрограмма "Совершенствование и модернизация деятельности МБУК им. А.В. Вампилова на 2018-2020 годы"</c:v>
                </c:pt>
              </c:strCache>
            </c:strRef>
          </c:tx>
          <c:dLbls>
            <c:showVal val="1"/>
          </c:dLbls>
          <c:cat>
            <c:numRef>
              <c:f>культура!$C$1:$E$1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культура!$C$3:$E$3</c:f>
              <c:numCache>
                <c:formatCode>0.00</c:formatCode>
                <c:ptCount val="3"/>
                <c:pt idx="0">
                  <c:v>9573.1</c:v>
                </c:pt>
                <c:pt idx="1">
                  <c:v>6539.4</c:v>
                </c:pt>
                <c:pt idx="2">
                  <c:v>6296.5</c:v>
                </c:pt>
              </c:numCache>
            </c:numRef>
          </c:val>
        </c:ser>
        <c:ser>
          <c:idx val="2"/>
          <c:order val="2"/>
          <c:tx>
            <c:strRef>
              <c:f>культура!$B$4</c:f>
              <c:strCache>
                <c:ptCount val="1"/>
                <c:pt idx="0">
                  <c:v>Муниципальная подпрограмма "Реализация образовательных программ сферы культуры и искусства в Аларском районе на 2018-2020 годы"</c:v>
                </c:pt>
              </c:strCache>
            </c:strRef>
          </c:tx>
          <c:dLbls>
            <c:showVal val="1"/>
          </c:dLbls>
          <c:cat>
            <c:numRef>
              <c:f>культура!$C$1:$E$1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культура!$C$4:$E$4</c:f>
              <c:numCache>
                <c:formatCode>0.00</c:formatCode>
                <c:ptCount val="3"/>
                <c:pt idx="0">
                  <c:v>12598.6</c:v>
                </c:pt>
                <c:pt idx="1">
                  <c:v>9862</c:v>
                </c:pt>
                <c:pt idx="2">
                  <c:v>9595.2999999999993</c:v>
                </c:pt>
              </c:numCache>
            </c:numRef>
          </c:val>
        </c:ser>
        <c:ser>
          <c:idx val="3"/>
          <c:order val="3"/>
          <c:tx>
            <c:strRef>
              <c:f>культура!$B$5</c:f>
              <c:strCache>
                <c:ptCount val="1"/>
                <c:pt idx="0">
                  <c:v>Муниципальная подпрограмма "Развитие музейного дела и сохранение музейных фондов на 2018-2020 годы"</c:v>
                </c:pt>
              </c:strCache>
            </c:strRef>
          </c:tx>
          <c:dLbls>
            <c:showVal val="1"/>
          </c:dLbls>
          <c:cat>
            <c:numRef>
              <c:f>культура!$C$1:$E$1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культура!$C$5:$E$5</c:f>
              <c:numCache>
                <c:formatCode>0.00</c:formatCode>
                <c:ptCount val="3"/>
                <c:pt idx="0">
                  <c:v>4830.3999999999996</c:v>
                </c:pt>
                <c:pt idx="1">
                  <c:v>3183.6</c:v>
                </c:pt>
                <c:pt idx="2">
                  <c:v>3060.1</c:v>
                </c:pt>
              </c:numCache>
            </c:numRef>
          </c:val>
        </c:ser>
        <c:ser>
          <c:idx val="4"/>
          <c:order val="4"/>
          <c:tx>
            <c:strRef>
              <c:f>культура!$B$6</c:f>
              <c:strCache>
                <c:ptCount val="1"/>
                <c:pt idx="0">
                  <c:v>Муниципальная подпрограмма "Осуществление полномочий по предоставлению услуг в сфере культуры на 2018-2020 годы"</c:v>
                </c:pt>
              </c:strCache>
            </c:strRef>
          </c:tx>
          <c:dLbls>
            <c:showVal val="1"/>
          </c:dLbls>
          <c:cat>
            <c:numRef>
              <c:f>культура!$C$1:$E$1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культура!$C$6:$E$6</c:f>
              <c:numCache>
                <c:formatCode>0.00</c:formatCode>
                <c:ptCount val="3"/>
                <c:pt idx="0">
                  <c:v>12125.7</c:v>
                </c:pt>
                <c:pt idx="1">
                  <c:v>6867.9</c:v>
                </c:pt>
                <c:pt idx="2">
                  <c:v>6682.2</c:v>
                </c:pt>
              </c:numCache>
            </c:numRef>
          </c:val>
        </c:ser>
        <c:axId val="86272640"/>
        <c:axId val="86290816"/>
      </c:barChart>
      <c:catAx>
        <c:axId val="86272640"/>
        <c:scaling>
          <c:orientation val="minMax"/>
        </c:scaling>
        <c:axPos val="b"/>
        <c:numFmt formatCode="General" sourceLinked="1"/>
        <c:tickLblPos val="nextTo"/>
        <c:crossAx val="86290816"/>
        <c:crosses val="autoZero"/>
        <c:auto val="1"/>
        <c:lblAlgn val="ctr"/>
        <c:lblOffset val="100"/>
      </c:catAx>
      <c:valAx>
        <c:axId val="86290816"/>
        <c:scaling>
          <c:orientation val="minMax"/>
        </c:scaling>
        <c:axPos val="l"/>
        <c:majorGridlines/>
        <c:numFmt formatCode="0.00" sourceLinked="1"/>
        <c:tickLblPos val="nextTo"/>
        <c:crossAx val="862726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Лист1!$C$3</c:f>
              <c:strCache>
                <c:ptCount val="1"/>
                <c:pt idx="0">
                  <c:v> 2018 год</c:v>
                </c:pt>
              </c:strCache>
            </c:strRef>
          </c:tx>
          <c:dLbls>
            <c:showVal val="1"/>
          </c:dLbls>
          <c:cat>
            <c:strRef>
              <c:f>Лист1!$A$4:$B$633</c:f>
              <c:strCache>
                <c:ptCount val="4"/>
                <c:pt idx="1">
                  <c:v>Дополнительное образование</c:v>
                </c:pt>
                <c:pt idx="2">
                  <c:v>Культура, кинематография</c:v>
                </c:pt>
                <c:pt idx="3">
                  <c:v>Другие вопросы в области культуры, кинематографии</c:v>
                </c:pt>
              </c:strCache>
            </c:strRef>
          </c:cat>
          <c:val>
            <c:numRef>
              <c:f>Лист1!$C$4:$C$633</c:f>
              <c:numCache>
                <c:formatCode>#,##0.0</c:formatCode>
                <c:ptCount val="4"/>
                <c:pt idx="1">
                  <c:v>11675.3</c:v>
                </c:pt>
                <c:pt idx="2">
                  <c:v>21621.59999999998</c:v>
                </c:pt>
                <c:pt idx="3">
                  <c:v>10950.8</c:v>
                </c:pt>
              </c:numCache>
            </c:numRef>
          </c:val>
        </c:ser>
        <c:ser>
          <c:idx val="1"/>
          <c:order val="1"/>
          <c:tx>
            <c:strRef>
              <c:f>Лист1!$D$3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strRef>
              <c:f>Лист1!$A$4:$B$633</c:f>
              <c:strCache>
                <c:ptCount val="4"/>
                <c:pt idx="1">
                  <c:v>Дополнительное образование</c:v>
                </c:pt>
                <c:pt idx="2">
                  <c:v>Культура, кинематография</c:v>
                </c:pt>
                <c:pt idx="3">
                  <c:v>Другие вопросы в области культуры, кинематографии</c:v>
                </c:pt>
              </c:strCache>
            </c:strRef>
          </c:cat>
          <c:val>
            <c:numRef>
              <c:f>Лист1!$D$4:$D$633</c:f>
              <c:numCache>
                <c:formatCode>#,##0.0</c:formatCode>
                <c:ptCount val="4"/>
                <c:pt idx="1">
                  <c:v>9862</c:v>
                </c:pt>
                <c:pt idx="2">
                  <c:v>15960.1</c:v>
                </c:pt>
                <c:pt idx="3">
                  <c:v>6867.9</c:v>
                </c:pt>
              </c:numCache>
            </c:numRef>
          </c:val>
        </c:ser>
        <c:ser>
          <c:idx val="2"/>
          <c:order val="2"/>
          <c:tx>
            <c:strRef>
              <c:f>Лист1!$E$3</c:f>
              <c:strCache>
                <c:ptCount val="1"/>
                <c:pt idx="0">
                  <c:v>2020 год</c:v>
                </c:pt>
              </c:strCache>
            </c:strRef>
          </c:tx>
          <c:dLbls>
            <c:showVal val="1"/>
          </c:dLbls>
          <c:cat>
            <c:strRef>
              <c:f>Лист1!$A$4:$B$633</c:f>
              <c:strCache>
                <c:ptCount val="4"/>
                <c:pt idx="1">
                  <c:v>Дополнительное образование</c:v>
                </c:pt>
                <c:pt idx="2">
                  <c:v>Культура, кинематография</c:v>
                </c:pt>
                <c:pt idx="3">
                  <c:v>Другие вопросы в области культуры, кинематографии</c:v>
                </c:pt>
              </c:strCache>
            </c:strRef>
          </c:cat>
          <c:val>
            <c:numRef>
              <c:f>Лист1!$E$4:$E$633</c:f>
              <c:numCache>
                <c:formatCode>#,##0.0</c:formatCode>
                <c:ptCount val="4"/>
                <c:pt idx="1">
                  <c:v>9595.2999999999902</c:v>
                </c:pt>
                <c:pt idx="2">
                  <c:v>15501.7</c:v>
                </c:pt>
                <c:pt idx="3">
                  <c:v>6682.2</c:v>
                </c:pt>
              </c:numCache>
            </c:numRef>
          </c:val>
        </c:ser>
        <c:dLbls>
          <c:showVal val="1"/>
        </c:dLbls>
        <c:overlap val="-25"/>
        <c:axId val="87759872"/>
        <c:axId val="87773952"/>
      </c:barChart>
      <c:catAx>
        <c:axId val="87759872"/>
        <c:scaling>
          <c:orientation val="minMax"/>
        </c:scaling>
        <c:axPos val="l"/>
        <c:majorTickMark val="none"/>
        <c:tickLblPos val="nextTo"/>
        <c:crossAx val="87773952"/>
        <c:crosses val="autoZero"/>
        <c:auto val="1"/>
        <c:lblAlgn val="ctr"/>
        <c:lblOffset val="100"/>
      </c:catAx>
      <c:valAx>
        <c:axId val="87773952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8775987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3607774834597414E-2"/>
          <c:y val="2.2915417306582808E-2"/>
          <c:w val="0.48665336187815306"/>
          <c:h val="0.91004461129665293"/>
        </c:manualLayout>
      </c:layout>
      <c:barChart>
        <c:barDir val="col"/>
        <c:grouping val="clustered"/>
        <c:ser>
          <c:idx val="0"/>
          <c:order val="0"/>
          <c:tx>
            <c:strRef>
              <c:f>'повышение  эфф'!$A$2</c:f>
              <c:strCache>
                <c:ptCount val="1"/>
                <c:pt idx="0">
                  <c:v>1.Муниципальная подпрограмма "Обеспечение деятельности мэра района и администрации, формирование резервного фонда муниципального образования "Аларский район" на 2017 - 2021 годы".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эфф'!$B$2:$D$2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'повышение  эфф'!$A$3</c:f>
              <c:strCache>
                <c:ptCount val="1"/>
                <c:pt idx="0">
                  <c:v>2.Муниципальная подпрограмма «Планирование и управление муниципальными финансами в муниципальном образовании «Аларский район» на 2017 – 2021 годы».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эфф'!$B$3:$D$3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'повышение  эфф'!$A$4</c:f>
              <c:strCache>
                <c:ptCount val="1"/>
                <c:pt idx="0">
                  <c:v>3.Муниципальная подпрограмма "Исполнение переданных государственных полномочий Иркутской области и Российской Федерации на территории муниципального образования "Аларский район" на 2017 - 2021 годы"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эфф'!$B$4:$D$4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'повышение  эфф'!$A$5</c:f>
              <c:strCache>
                <c:ptCount val="1"/>
                <c:pt idx="0">
                  <c:v>4.Муниципальная подпрограмма "Противодействие коррупции в администрации муниципального образования «Аларский район»   на 2017 - 2021 годы»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эфф'!$B$5:$D$5</c:f>
              <c:numCache>
                <c:formatCode>General</c:formatCode>
                <c:ptCount val="3"/>
                <c:pt idx="0">
                  <c:v>15</c:v>
                </c:pt>
                <c:pt idx="1">
                  <c:v>18</c:v>
                </c:pt>
                <c:pt idx="2">
                  <c:v>10.5</c:v>
                </c:pt>
              </c:numCache>
            </c:numRef>
          </c:val>
        </c:ser>
        <c:ser>
          <c:idx val="4"/>
          <c:order val="4"/>
          <c:tx>
            <c:strRef>
              <c:f>'повышение  эфф'!$A$6</c:f>
              <c:strCache>
                <c:ptCount val="1"/>
                <c:pt idx="0">
                  <c:v>5.Муниципальная подпрограмма "Развитие торговли в Аларском районе на 2017 - 2021 годы»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эфф'!$B$6:$D$6</c:f>
              <c:numCache>
                <c:formatCode>General</c:formatCode>
                <c:ptCount val="3"/>
                <c:pt idx="0">
                  <c:v>65</c:v>
                </c:pt>
                <c:pt idx="1">
                  <c:v>65</c:v>
                </c:pt>
                <c:pt idx="2">
                  <c:v>65</c:v>
                </c:pt>
              </c:numCache>
            </c:numRef>
          </c:val>
        </c:ser>
        <c:ser>
          <c:idx val="5"/>
          <c:order val="5"/>
          <c:tx>
            <c:strRef>
              <c:f>'повышение  эфф'!$A$7</c:f>
              <c:strCache>
                <c:ptCount val="1"/>
                <c:pt idx="0">
                  <c:v>6.Муниципальная подпрограмма "Поддержка социально-ориентированных общественных некоммерческих организаций в муниципальном образовании "Аларский район" на 2017 - 2021 годы."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эфф'!$B$7:$D$7</c:f>
              <c:numCache>
                <c:formatCode>General</c:formatCode>
                <c:ptCount val="3"/>
                <c:pt idx="0">
                  <c:v>725</c:v>
                </c:pt>
                <c:pt idx="1">
                  <c:v>236</c:v>
                </c:pt>
                <c:pt idx="2">
                  <c:v>171</c:v>
                </c:pt>
              </c:numCache>
            </c:numRef>
          </c:val>
        </c:ser>
        <c:ser>
          <c:idx val="6"/>
          <c:order val="6"/>
          <c:tx>
            <c:strRef>
              <c:f>'повышение  эфф'!$A$8</c:f>
              <c:strCache>
                <c:ptCount val="1"/>
                <c:pt idx="0">
                  <c:v>7.Муниципальная подпрограмма "Поддержка и развитие малого и среднего предпринимательства в Аларском районе" на 2017-2021 гг."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эфф'!$B$8:$D$8</c:f>
              <c:numCache>
                <c:formatCode>General</c:formatCode>
                <c:ptCount val="3"/>
                <c:pt idx="0">
                  <c:v>490</c:v>
                </c:pt>
                <c:pt idx="1">
                  <c:v>521.6</c:v>
                </c:pt>
                <c:pt idx="2">
                  <c:v>521.6</c:v>
                </c:pt>
              </c:numCache>
            </c:numRef>
          </c:val>
        </c:ser>
        <c:ser>
          <c:idx val="7"/>
          <c:order val="7"/>
          <c:tx>
            <c:strRef>
              <c:f>'повышение  эфф'!$A$9</c:f>
              <c:strCache>
                <c:ptCount val="1"/>
                <c:pt idx="0">
                  <c:v>8.Муниципальная подпрограмма "Назначение и выплата пенсий муниципальным служащим и присвоение звания "Почетный гражданин Аларского района" на 2017 - 2021 годы".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эфф'!$B$9:$D$9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8"/>
          <c:order val="8"/>
          <c:tx>
            <c:strRef>
              <c:f>'повышение  эфф'!$A$10</c:f>
              <c:strCache>
                <c:ptCount val="1"/>
                <c:pt idx="0">
                  <c:v>9.Муниципальная  подпрограмма "Демографическое развитие муниципального образования " Аларский район" на 2017 - 2021 гг."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эфф'!$B$10:$D$10</c:f>
              <c:numCache>
                <c:formatCode>General</c:formatCode>
                <c:ptCount val="3"/>
                <c:pt idx="0">
                  <c:v>95</c:v>
                </c:pt>
                <c:pt idx="1">
                  <c:v>75</c:v>
                </c:pt>
                <c:pt idx="2">
                  <c:v>75</c:v>
                </c:pt>
              </c:numCache>
            </c:numRef>
          </c:val>
        </c:ser>
        <c:ser>
          <c:idx val="9"/>
          <c:order val="9"/>
          <c:tx>
            <c:strRef>
              <c:f>'повышение  эфф'!$A$11</c:f>
              <c:strCache>
                <c:ptCount val="1"/>
                <c:pt idx="0">
                  <c:v>10.Муниципальная подпрограмма "Доступная среда для инвалидов на 2017 - 2021 годы"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эфф'!$B$11:$D$11</c:f>
              <c:numCache>
                <c:formatCode>General</c:formatCode>
                <c:ptCount val="3"/>
                <c:pt idx="0">
                  <c:v>138.30000000000001</c:v>
                </c:pt>
                <c:pt idx="1">
                  <c:v>247.1</c:v>
                </c:pt>
                <c:pt idx="2">
                  <c:v>220.8</c:v>
                </c:pt>
              </c:numCache>
            </c:numRef>
          </c:val>
        </c:ser>
        <c:ser>
          <c:idx val="10"/>
          <c:order val="10"/>
          <c:tx>
            <c:strRef>
              <c:f>'повышение  эфф'!$A$12</c:f>
              <c:strCache>
                <c:ptCount val="1"/>
                <c:pt idx="0">
                  <c:v>11.Муниципальная подпрограмма "О мерах по противодействию терроризму и экстремизму в муниципальном образовании "Аларский район" на 2017 - 2021 годы".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эфф'!$B$12:$D$12</c:f>
              <c:numCache>
                <c:formatCode>General</c:formatCode>
                <c:ptCount val="3"/>
                <c:pt idx="0">
                  <c:v>37.5</c:v>
                </c:pt>
                <c:pt idx="1">
                  <c:v>37.5</c:v>
                </c:pt>
                <c:pt idx="2">
                  <c:v>37.5</c:v>
                </c:pt>
              </c:numCache>
            </c:numRef>
          </c:val>
        </c:ser>
        <c:ser>
          <c:idx val="11"/>
          <c:order val="11"/>
          <c:tx>
            <c:strRef>
              <c:f>'повышение  эфф'!$A$13</c:f>
              <c:strCache>
                <c:ptCount val="1"/>
                <c:pt idx="0">
                  <c:v>12.Муниципальная подпрограмма "Обеспечение реализации мер по решению вопросов гражданской обороны, защиты населения и территории от чрезвычайных ситуаций, в муниципальном образовании "Аларский район" на 2017 - 2021 годы"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эфф'!$B$13:$D$13</c:f>
              <c:numCache>
                <c:formatCode>General</c:formatCode>
                <c:ptCount val="3"/>
                <c:pt idx="0">
                  <c:v>0</c:v>
                </c:pt>
                <c:pt idx="1">
                  <c:v>276.8</c:v>
                </c:pt>
                <c:pt idx="2">
                  <c:v>271.2</c:v>
                </c:pt>
              </c:numCache>
            </c:numRef>
          </c:val>
        </c:ser>
        <c:ser>
          <c:idx val="12"/>
          <c:order val="12"/>
          <c:tx>
            <c:strRef>
              <c:f>'повышение  эфф'!$A$14</c:f>
              <c:strCache>
                <c:ptCount val="1"/>
                <c:pt idx="0">
                  <c:v>13.Муниципальная подпрограмма "Развитие издательской и типографской деятельности в Аларском районе на 2017 - 2021 годы"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эфф'!$B$14:$D$14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4"/>
          <c:order val="13"/>
          <c:tx>
            <c:strRef>
              <c:f>'повышение  эфф'!$A$15</c:f>
              <c:strCache>
                <c:ptCount val="1"/>
                <c:pt idx="0">
                  <c:v>14.Муниципальная подпрограмма «Создание условий для эффективного и ответственного управления муниципальными финансами, повышения устойчивости бюджетов муниципальных образований «Аларского района» на 2017 – 2021 годы»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эфф'!$B$15:$D$15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5"/>
          <c:order val="14"/>
          <c:tx>
            <c:strRef>
              <c:f>'повышение  эфф'!$A$16</c:f>
              <c:strCache>
                <c:ptCount val="1"/>
                <c:pt idx="0">
                  <c:v>15.Муниципальная подпрограмма «Создание благоприятных условий в целях привлечения работников бюджетной сферы для работы на территории  муниципального образованя «Аларский район» на 2017 – 2021 годы»</c:v>
                </c:pt>
              </c:strCache>
            </c:strRef>
          </c:tx>
          <c:cat>
            <c:strRef>
              <c:f>'повышение  эфф'!$B$1:$D$1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'повышение  эфф'!$B$16:$D$16</c:f>
              <c:numCache>
                <c:formatCode>General</c:formatCode>
                <c:ptCount val="3"/>
                <c:pt idx="0">
                  <c:v>187</c:v>
                </c:pt>
                <c:pt idx="1">
                  <c:v>300</c:v>
                </c:pt>
                <c:pt idx="2">
                  <c:v>300</c:v>
                </c:pt>
              </c:numCache>
            </c:numRef>
          </c:val>
        </c:ser>
        <c:axId val="88564480"/>
        <c:axId val="88566016"/>
      </c:barChart>
      <c:catAx>
        <c:axId val="88564480"/>
        <c:scaling>
          <c:orientation val="minMax"/>
        </c:scaling>
        <c:axPos val="b"/>
        <c:tickLblPos val="nextTo"/>
        <c:crossAx val="88566016"/>
        <c:crosses val="autoZero"/>
        <c:auto val="1"/>
        <c:lblAlgn val="ctr"/>
        <c:lblOffset val="100"/>
      </c:catAx>
      <c:valAx>
        <c:axId val="88566016"/>
        <c:scaling>
          <c:orientation val="minMax"/>
        </c:scaling>
        <c:axPos val="l"/>
        <c:majorGridlines/>
        <c:numFmt formatCode="General" sourceLinked="1"/>
        <c:tickLblPos val="nextTo"/>
        <c:crossAx val="8856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691930680903655"/>
          <c:y val="8.2689627965869868E-3"/>
          <c:w val="0.44147465437788125"/>
          <c:h val="0.99171806310588884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6096687433301697"/>
          <c:y val="1.64179104477612E-2"/>
          <c:w val="0.48106659744455138"/>
          <c:h val="0.93510318486308619"/>
        </c:manualLayout>
      </c:layout>
      <c:barChart>
        <c:barDir val="bar"/>
        <c:grouping val="clustered"/>
        <c:ser>
          <c:idx val="0"/>
          <c:order val="0"/>
          <c:tx>
            <c:strRef>
              <c:f>Лист1!$E$3</c:f>
              <c:strCache>
                <c:ptCount val="1"/>
                <c:pt idx="0">
                  <c:v> 2018 год</c:v>
                </c:pt>
              </c:strCache>
            </c:strRef>
          </c:tx>
          <c:dLbls>
            <c:showVal val="1"/>
          </c:dLbls>
          <c:cat>
            <c:strRef>
              <c:f>Лист1!$A$4:$D$667</c:f>
              <c:strCache>
                <c:ptCount val="8"/>
                <c:pt idx="1">
                  <c:v>Общегосударственные вопросы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Социальная политика</c:v>
                </c:pt>
                <c:pt idx="5">
                  <c:v>Средства массовой информации</c:v>
                </c:pt>
                <c:pt idx="6">
                  <c:v>Обслуживание государственного и муниципального долга</c:v>
                </c:pt>
                <c:pt idx="7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Лист1!$E$4:$E$667</c:f>
              <c:numCache>
                <c:formatCode>#,##0.0</c:formatCode>
                <c:ptCount val="8"/>
                <c:pt idx="1">
                  <c:v>48429.3</c:v>
                </c:pt>
                <c:pt idx="2">
                  <c:v>1298</c:v>
                </c:pt>
                <c:pt idx="3">
                  <c:v>2740</c:v>
                </c:pt>
                <c:pt idx="4">
                  <c:v>3868.9</c:v>
                </c:pt>
                <c:pt idx="5">
                  <c:v>4258.2</c:v>
                </c:pt>
                <c:pt idx="6">
                  <c:v>2260.1</c:v>
                </c:pt>
                <c:pt idx="7">
                  <c:v>82776.600000000006</c:v>
                </c:pt>
              </c:numCache>
            </c:numRef>
          </c:val>
        </c:ser>
        <c:ser>
          <c:idx val="1"/>
          <c:order val="1"/>
          <c:tx>
            <c:strRef>
              <c:f>Лист1!$F$3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strRef>
              <c:f>Лист1!$A$4:$D$667</c:f>
              <c:strCache>
                <c:ptCount val="8"/>
                <c:pt idx="1">
                  <c:v>Общегосударственные вопросы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Социальная политика</c:v>
                </c:pt>
                <c:pt idx="5">
                  <c:v>Средства массовой информации</c:v>
                </c:pt>
                <c:pt idx="6">
                  <c:v>Обслуживание государственного и муниципального долга</c:v>
                </c:pt>
                <c:pt idx="7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Лист1!$F$4:$F$667</c:f>
              <c:numCache>
                <c:formatCode>#,##0.0</c:formatCode>
                <c:ptCount val="8"/>
                <c:pt idx="1">
                  <c:v>39491.799999999996</c:v>
                </c:pt>
                <c:pt idx="2">
                  <c:v>276.8</c:v>
                </c:pt>
                <c:pt idx="3">
                  <c:v>822.59999999999991</c:v>
                </c:pt>
                <c:pt idx="4">
                  <c:v>5325.1</c:v>
                </c:pt>
                <c:pt idx="5">
                  <c:v>2044.3</c:v>
                </c:pt>
                <c:pt idx="6">
                  <c:v>22.1</c:v>
                </c:pt>
                <c:pt idx="7">
                  <c:v>56942.5</c:v>
                </c:pt>
              </c:numCache>
            </c:numRef>
          </c:val>
        </c:ser>
        <c:ser>
          <c:idx val="2"/>
          <c:order val="2"/>
          <c:tx>
            <c:strRef>
              <c:f>Лист1!$G$3</c:f>
              <c:strCache>
                <c:ptCount val="1"/>
                <c:pt idx="0">
                  <c:v>2020 год</c:v>
                </c:pt>
              </c:strCache>
            </c:strRef>
          </c:tx>
          <c:dLbls>
            <c:showVal val="1"/>
          </c:dLbls>
          <c:cat>
            <c:strRef>
              <c:f>Лист1!$A$4:$D$667</c:f>
              <c:strCache>
                <c:ptCount val="8"/>
                <c:pt idx="1">
                  <c:v>Общегосударственные вопросы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Социальная политика</c:v>
                </c:pt>
                <c:pt idx="5">
                  <c:v>Средства массовой информации</c:v>
                </c:pt>
                <c:pt idx="6">
                  <c:v>Обслуживание государственного и муниципального долга</c:v>
                </c:pt>
                <c:pt idx="7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Лист1!$G$4:$G$667</c:f>
              <c:numCache>
                <c:formatCode>#,##0.0</c:formatCode>
                <c:ptCount val="8"/>
                <c:pt idx="1">
                  <c:v>40815.699999999997</c:v>
                </c:pt>
                <c:pt idx="2">
                  <c:v>271.2</c:v>
                </c:pt>
                <c:pt idx="3">
                  <c:v>757.6</c:v>
                </c:pt>
                <c:pt idx="4">
                  <c:v>5398.7999999999993</c:v>
                </c:pt>
                <c:pt idx="5">
                  <c:v>2216</c:v>
                </c:pt>
                <c:pt idx="6">
                  <c:v>20.8</c:v>
                </c:pt>
                <c:pt idx="7">
                  <c:v>57008.800000000003</c:v>
                </c:pt>
              </c:numCache>
            </c:numRef>
          </c:val>
        </c:ser>
        <c:axId val="88601728"/>
        <c:axId val="88603264"/>
      </c:barChart>
      <c:catAx>
        <c:axId val="8860172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8603264"/>
        <c:crosses val="autoZero"/>
        <c:auto val="1"/>
        <c:lblAlgn val="ctr"/>
        <c:lblOffset val="100"/>
      </c:catAx>
      <c:valAx>
        <c:axId val="88603264"/>
        <c:scaling>
          <c:orientation val="minMax"/>
        </c:scaling>
        <c:axPos val="b"/>
        <c:majorGridlines/>
        <c:numFmt formatCode="General" sourceLinked="0"/>
        <c:tickLblPos val="nextTo"/>
        <c:crossAx val="886017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'ФК и спорт'!$B$2</c:f>
              <c:strCache>
                <c:ptCount val="1"/>
                <c:pt idx="0">
                  <c:v>Муниципальная подпрограмма "Профилактика безнадзорности и правонарушений несовершеннолетних в Аларском районе на 2017-2021 гг."</c:v>
                </c:pt>
              </c:strCache>
            </c:strRef>
          </c:tx>
          <c:dLbls>
            <c:showVal val="1"/>
          </c:dLbls>
          <c:cat>
            <c:strRef>
              <c:f>'ФК и спорт'!$C$1:$E$1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'ФК и спорт'!$C$2:$E$2</c:f>
              <c:numCache>
                <c:formatCode>General</c:formatCode>
                <c:ptCount val="3"/>
                <c:pt idx="0">
                  <c:v>50000</c:v>
                </c:pt>
                <c:pt idx="1">
                  <c:v>50000</c:v>
                </c:pt>
                <c:pt idx="2">
                  <c:v>50000</c:v>
                </c:pt>
              </c:numCache>
            </c:numRef>
          </c:val>
        </c:ser>
        <c:ser>
          <c:idx val="1"/>
          <c:order val="1"/>
          <c:tx>
            <c:strRef>
              <c:f>'ФК и спорт'!$B$3</c:f>
              <c:strCache>
                <c:ptCount val="1"/>
                <c:pt idx="0">
                  <c:v>Муниципальная подпрограмма "Комплексные меры по противодействию незаконного распространения и потребления накркотических и психотропных веществ в Аларском районе на 2017-2021 гг."</c:v>
                </c:pt>
              </c:strCache>
            </c:strRef>
          </c:tx>
          <c:dLbls>
            <c:showVal val="1"/>
          </c:dLbls>
          <c:cat>
            <c:strRef>
              <c:f>'ФК и спорт'!$C$1:$E$1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'ФК и спорт'!$C$3:$E$3</c:f>
              <c:numCache>
                <c:formatCode>General</c:formatCode>
                <c:ptCount val="3"/>
                <c:pt idx="0">
                  <c:v>65000</c:v>
                </c:pt>
                <c:pt idx="1">
                  <c:v>65000</c:v>
                </c:pt>
                <c:pt idx="2">
                  <c:v>65000</c:v>
                </c:pt>
              </c:numCache>
            </c:numRef>
          </c:val>
        </c:ser>
        <c:ser>
          <c:idx val="2"/>
          <c:order val="2"/>
          <c:tx>
            <c:strRef>
              <c:f>'ФК и спорт'!$B$4</c:f>
              <c:strCache>
                <c:ptCount val="1"/>
                <c:pt idx="0">
                  <c:v>Муниципальная подпрограмма "Развитие физической культуры и спорта в Аларском районе на 2017-2021 гг."</c:v>
                </c:pt>
              </c:strCache>
            </c:strRef>
          </c:tx>
          <c:dLbls>
            <c:showVal val="1"/>
          </c:dLbls>
          <c:cat>
            <c:strRef>
              <c:f>'ФК и спорт'!$C$1:$E$1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'ФК и спорт'!$C$4:$E$4</c:f>
              <c:numCache>
                <c:formatCode>General</c:formatCode>
                <c:ptCount val="3"/>
                <c:pt idx="0">
                  <c:v>855000</c:v>
                </c:pt>
                <c:pt idx="1">
                  <c:v>855000</c:v>
                </c:pt>
                <c:pt idx="2">
                  <c:v>855000</c:v>
                </c:pt>
              </c:numCache>
            </c:numRef>
          </c:val>
        </c:ser>
        <c:ser>
          <c:idx val="3"/>
          <c:order val="3"/>
          <c:tx>
            <c:strRef>
              <c:f>'ФК и спорт'!$B$5</c:f>
              <c:strCache>
                <c:ptCount val="1"/>
                <c:pt idx="0">
                  <c:v>Муниципальная подпрограмма "Патриотическое воспитание граждан в Аларском районе на 2017-2021 гг."</c:v>
                </c:pt>
              </c:strCache>
            </c:strRef>
          </c:tx>
          <c:dLbls>
            <c:showVal val="1"/>
          </c:dLbls>
          <c:cat>
            <c:strRef>
              <c:f>'ФК и спорт'!$C$1:$E$1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'ФК и спорт'!$C$5:$E$5</c:f>
              <c:numCache>
                <c:formatCode>General</c:formatCode>
                <c:ptCount val="3"/>
                <c:pt idx="0">
                  <c:v>113000</c:v>
                </c:pt>
                <c:pt idx="1">
                  <c:v>113000</c:v>
                </c:pt>
                <c:pt idx="2">
                  <c:v>113000</c:v>
                </c:pt>
              </c:numCache>
            </c:numRef>
          </c:val>
        </c:ser>
        <c:ser>
          <c:idx val="4"/>
          <c:order val="4"/>
          <c:tx>
            <c:strRef>
              <c:f>'ФК и спорт'!$B$6</c:f>
              <c:strCache>
                <c:ptCount val="1"/>
                <c:pt idx="0">
                  <c:v>Муниципальная подпрограмма "Молодым семьям - доступное жилье в Аларском районе на 2018-2020 годы"</c:v>
                </c:pt>
              </c:strCache>
            </c:strRef>
          </c:tx>
          <c:dLbls>
            <c:showVal val="1"/>
          </c:dLbls>
          <c:cat>
            <c:strRef>
              <c:f>'ФК и спорт'!$C$1:$E$1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'ФК и спорт'!$C$6:$E$6</c:f>
              <c:numCache>
                <c:formatCode>General</c:formatCode>
                <c:ptCount val="3"/>
                <c:pt idx="0">
                  <c:v>900000</c:v>
                </c:pt>
                <c:pt idx="1">
                  <c:v>292500</c:v>
                </c:pt>
                <c:pt idx="2">
                  <c:v>277800</c:v>
                </c:pt>
              </c:numCache>
            </c:numRef>
          </c:val>
        </c:ser>
        <c:axId val="89168512"/>
        <c:axId val="89198976"/>
      </c:barChart>
      <c:catAx>
        <c:axId val="89168512"/>
        <c:scaling>
          <c:orientation val="minMax"/>
        </c:scaling>
        <c:axPos val="b"/>
        <c:numFmt formatCode="General" sourceLinked="1"/>
        <c:tickLblPos val="nextTo"/>
        <c:crossAx val="89198976"/>
        <c:crosses val="autoZero"/>
        <c:auto val="1"/>
        <c:lblAlgn val="ctr"/>
        <c:lblOffset val="100"/>
      </c:catAx>
      <c:valAx>
        <c:axId val="89198976"/>
        <c:scaling>
          <c:orientation val="minMax"/>
        </c:scaling>
        <c:axPos val="l"/>
        <c:majorGridlines/>
        <c:numFmt formatCode="General" sourceLinked="1"/>
        <c:tickLblPos val="nextTo"/>
        <c:crossAx val="891685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ФКиС!$C$9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strRef>
              <c:f>ФКиС!$A$10:$B$567</c:f>
              <c:strCache>
                <c:ptCount val="5"/>
                <c:pt idx="1">
                  <c:v>Общегосударственные вопросы</c:v>
                </c:pt>
                <c:pt idx="2">
                  <c:v>Молодежная политика и оздоровление детей</c:v>
                </c:pt>
                <c:pt idx="3">
                  <c:v>Социальная политика</c:v>
                </c:pt>
                <c:pt idx="4">
                  <c:v>Физическая культура </c:v>
                </c:pt>
              </c:strCache>
            </c:strRef>
          </c:cat>
          <c:val>
            <c:numRef>
              <c:f>ФКиС!$C$10:$C$567</c:f>
              <c:numCache>
                <c:formatCode>#,##0.0</c:formatCode>
                <c:ptCount val="5"/>
                <c:pt idx="1">
                  <c:v>113</c:v>
                </c:pt>
                <c:pt idx="2">
                  <c:v>175</c:v>
                </c:pt>
                <c:pt idx="3">
                  <c:v>900</c:v>
                </c:pt>
                <c:pt idx="4">
                  <c:v>1265</c:v>
                </c:pt>
              </c:numCache>
            </c:numRef>
          </c:val>
        </c:ser>
        <c:ser>
          <c:idx val="1"/>
          <c:order val="1"/>
          <c:tx>
            <c:strRef>
              <c:f>ФКиС!$D$9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strRef>
              <c:f>ФКиС!$A$10:$B$567</c:f>
              <c:strCache>
                <c:ptCount val="5"/>
                <c:pt idx="1">
                  <c:v>Общегосударственные вопросы</c:v>
                </c:pt>
                <c:pt idx="2">
                  <c:v>Молодежная политика и оздоровление детей</c:v>
                </c:pt>
                <c:pt idx="3">
                  <c:v>Социальная политика</c:v>
                </c:pt>
                <c:pt idx="4">
                  <c:v>Физическая культура </c:v>
                </c:pt>
              </c:strCache>
            </c:strRef>
          </c:cat>
          <c:val>
            <c:numRef>
              <c:f>ФКиС!$D$10:$D$567</c:f>
              <c:numCache>
                <c:formatCode>#,##0.0</c:formatCode>
                <c:ptCount val="5"/>
                <c:pt idx="1">
                  <c:v>113</c:v>
                </c:pt>
                <c:pt idx="2">
                  <c:v>175</c:v>
                </c:pt>
                <c:pt idx="3">
                  <c:v>292.5</c:v>
                </c:pt>
                <c:pt idx="4">
                  <c:v>2255</c:v>
                </c:pt>
              </c:numCache>
            </c:numRef>
          </c:val>
        </c:ser>
        <c:ser>
          <c:idx val="2"/>
          <c:order val="2"/>
          <c:tx>
            <c:strRef>
              <c:f>ФКиС!$E$9</c:f>
              <c:strCache>
                <c:ptCount val="1"/>
                <c:pt idx="0">
                  <c:v>2020 год</c:v>
                </c:pt>
              </c:strCache>
            </c:strRef>
          </c:tx>
          <c:dLbls>
            <c:showVal val="1"/>
          </c:dLbls>
          <c:cat>
            <c:strRef>
              <c:f>ФКиС!$A$10:$B$567</c:f>
              <c:strCache>
                <c:ptCount val="5"/>
                <c:pt idx="1">
                  <c:v>Общегосударственные вопросы</c:v>
                </c:pt>
                <c:pt idx="2">
                  <c:v>Молодежная политика и оздоровление детей</c:v>
                </c:pt>
                <c:pt idx="3">
                  <c:v>Социальная политика</c:v>
                </c:pt>
                <c:pt idx="4">
                  <c:v>Физическая культура </c:v>
                </c:pt>
              </c:strCache>
            </c:strRef>
          </c:cat>
          <c:val>
            <c:numRef>
              <c:f>ФКиС!$E$10:$E$567</c:f>
              <c:numCache>
                <c:formatCode>#,##0.0</c:formatCode>
                <c:ptCount val="5"/>
                <c:pt idx="1">
                  <c:v>113</c:v>
                </c:pt>
                <c:pt idx="2">
                  <c:v>175</c:v>
                </c:pt>
                <c:pt idx="3">
                  <c:v>277.8</c:v>
                </c:pt>
                <c:pt idx="4">
                  <c:v>555</c:v>
                </c:pt>
              </c:numCache>
            </c:numRef>
          </c:val>
        </c:ser>
        <c:axId val="89230336"/>
        <c:axId val="89240320"/>
      </c:barChart>
      <c:catAx>
        <c:axId val="89230336"/>
        <c:scaling>
          <c:orientation val="minMax"/>
        </c:scaling>
        <c:axPos val="l"/>
        <c:majorTickMark val="none"/>
        <c:tickLblPos val="nextTo"/>
        <c:crossAx val="89240320"/>
        <c:crosses val="autoZero"/>
        <c:auto val="1"/>
        <c:lblAlgn val="ctr"/>
        <c:lblOffset val="100"/>
      </c:catAx>
      <c:valAx>
        <c:axId val="89240320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892303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Лист5!$A$4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dLbls>
            <c:showVal val="1"/>
          </c:dLbls>
          <c:cat>
            <c:strRef>
              <c:f>Лист5!$B$3:$D$3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2020г.</c:v>
                </c:pt>
              </c:strCache>
            </c:strRef>
          </c:cat>
          <c:val>
            <c:numRef>
              <c:f>Лист5!$B$4:$D$4</c:f>
              <c:numCache>
                <c:formatCode>#,##0.00</c:formatCode>
                <c:ptCount val="3"/>
                <c:pt idx="0">
                  <c:v>89464.8</c:v>
                </c:pt>
                <c:pt idx="1">
                  <c:v>82519.5</c:v>
                </c:pt>
                <c:pt idx="2">
                  <c:v>82564.899999999994</c:v>
                </c:pt>
              </c:numCache>
            </c:numRef>
          </c:val>
        </c:ser>
        <c:ser>
          <c:idx val="1"/>
          <c:order val="1"/>
          <c:tx>
            <c:strRef>
              <c:f>Лист5!$A$5</c:f>
              <c:strCache>
                <c:ptCount val="1"/>
                <c:pt idx="0">
                  <c:v>Доходы от уплаты акцизов </c:v>
                </c:pt>
              </c:strCache>
            </c:strRef>
          </c:tx>
          <c:dLbls>
            <c:showVal val="1"/>
          </c:dLbls>
          <c:cat>
            <c:strRef>
              <c:f>Лист5!$B$3:$D$3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2020г.</c:v>
                </c:pt>
              </c:strCache>
            </c:strRef>
          </c:cat>
          <c:val>
            <c:numRef>
              <c:f>Лист5!$B$5:$D$5</c:f>
              <c:numCache>
                <c:formatCode>#,##0.00</c:formatCode>
                <c:ptCount val="3"/>
                <c:pt idx="0">
                  <c:v>1822.4</c:v>
                </c:pt>
                <c:pt idx="1">
                  <c:v>2055.6999999999998</c:v>
                </c:pt>
                <c:pt idx="2">
                  <c:v>2079.8000000000002</c:v>
                </c:pt>
              </c:numCache>
            </c:numRef>
          </c:val>
        </c:ser>
        <c:ser>
          <c:idx val="2"/>
          <c:order val="2"/>
          <c:tx>
            <c:strRef>
              <c:f>Лист5!$A$6</c:f>
              <c:strCache>
                <c:ptCount val="1"/>
                <c:pt idx="0">
                  <c:v>Налог, взимаемый в связи с применением упрощеной системы налогооблажения </c:v>
                </c:pt>
              </c:strCache>
            </c:strRef>
          </c:tx>
          <c:dLbls>
            <c:showVal val="1"/>
          </c:dLbls>
          <c:cat>
            <c:strRef>
              <c:f>Лист5!$B$3:$D$3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2020г.</c:v>
                </c:pt>
              </c:strCache>
            </c:strRef>
          </c:cat>
          <c:val>
            <c:numRef>
              <c:f>Лист5!$B$6:$D$6</c:f>
              <c:numCache>
                <c:formatCode>#,##0.00</c:formatCode>
                <c:ptCount val="3"/>
                <c:pt idx="0">
                  <c:v>1681.2</c:v>
                </c:pt>
                <c:pt idx="1">
                  <c:v>1864</c:v>
                </c:pt>
                <c:pt idx="2">
                  <c:v>1864</c:v>
                </c:pt>
              </c:numCache>
            </c:numRef>
          </c:val>
        </c:ser>
        <c:ser>
          <c:idx val="3"/>
          <c:order val="3"/>
          <c:tx>
            <c:strRef>
              <c:f>Лист5!$A$7</c:f>
              <c:strCache>
                <c:ptCount val="1"/>
                <c:pt idx="0">
                  <c:v>Единый налог на вмененный доход для отдельных видов деятельности</c:v>
                </c:pt>
              </c:strCache>
            </c:strRef>
          </c:tx>
          <c:dLbls>
            <c:showVal val="1"/>
          </c:dLbls>
          <c:cat>
            <c:strRef>
              <c:f>Лист5!$B$3:$D$3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2020г.</c:v>
                </c:pt>
              </c:strCache>
            </c:strRef>
          </c:cat>
          <c:val>
            <c:numRef>
              <c:f>Лист5!$B$7:$D$7</c:f>
              <c:numCache>
                <c:formatCode>#,##0.00</c:formatCode>
                <c:ptCount val="3"/>
                <c:pt idx="0">
                  <c:v>3700</c:v>
                </c:pt>
                <c:pt idx="1">
                  <c:v>5000</c:v>
                </c:pt>
                <c:pt idx="2">
                  <c:v>5000</c:v>
                </c:pt>
              </c:numCache>
            </c:numRef>
          </c:val>
        </c:ser>
        <c:dLbls>
          <c:showVal val="1"/>
        </c:dLbls>
        <c:gapWidth val="75"/>
        <c:shape val="cylinder"/>
        <c:axId val="89102592"/>
        <c:axId val="89116672"/>
        <c:axId val="0"/>
      </c:bar3DChart>
      <c:catAx>
        <c:axId val="89102592"/>
        <c:scaling>
          <c:orientation val="minMax"/>
        </c:scaling>
        <c:axPos val="l"/>
        <c:majorTickMark val="none"/>
        <c:tickLblPos val="nextTo"/>
        <c:crossAx val="89116672"/>
        <c:crosses val="autoZero"/>
        <c:auto val="1"/>
        <c:lblAlgn val="ctr"/>
        <c:lblOffset val="100"/>
      </c:catAx>
      <c:valAx>
        <c:axId val="89116672"/>
        <c:scaling>
          <c:orientation val="minMax"/>
        </c:scaling>
        <c:axPos val="b"/>
        <c:numFmt formatCode="#,##0.00" sourceLinked="1"/>
        <c:majorTickMark val="none"/>
        <c:tickLblPos val="nextTo"/>
        <c:crossAx val="89102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124258773208919"/>
          <c:y val="0.80156389521673588"/>
          <c:w val="0.56060112277631968"/>
          <c:h val="0.16568765121754975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1"/>
          <c:order val="0"/>
          <c:tx>
            <c:strRef>
              <c:f>'неналог. доходы'!$A$5</c:f>
              <c:strCache>
                <c:ptCount val="1"/>
                <c:pt idx="0">
                  <c:v>НЕНАЛОГОВЫЕ ДОХОДЫ </c:v>
                </c:pt>
              </c:strCache>
            </c:strRef>
          </c:tx>
          <c:dLbls>
            <c:showVal val="1"/>
          </c:dLbls>
          <c:cat>
            <c:strRef>
              <c:f>'неналог. доходы'!$B$4:$H$4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 г.</c:v>
                </c:pt>
              </c:strCache>
            </c:strRef>
          </c:cat>
          <c:val>
            <c:numRef>
              <c:f>'неналог. доходы'!$B$5:$H$5</c:f>
              <c:numCache>
                <c:formatCode>#,##0.0</c:formatCode>
                <c:ptCount val="3"/>
                <c:pt idx="0">
                  <c:v>22076.399999999987</c:v>
                </c:pt>
                <c:pt idx="1">
                  <c:v>20230.7</c:v>
                </c:pt>
                <c:pt idx="2">
                  <c:v>20207.099999999988</c:v>
                </c:pt>
              </c:numCache>
            </c:numRef>
          </c:val>
        </c:ser>
        <c:ser>
          <c:idx val="2"/>
          <c:order val="1"/>
          <c:tx>
            <c:strRef>
              <c:f>'неналог. доходы'!$A$6</c:f>
              <c:strCache>
                <c:ptCount val="1"/>
                <c:pt idx="0">
                  <c:v>Аренда земли</c:v>
                </c:pt>
              </c:strCache>
            </c:strRef>
          </c:tx>
          <c:dLbls>
            <c:showVal val="1"/>
          </c:dLbls>
          <c:cat>
            <c:strRef>
              <c:f>'неналог. доходы'!$B$4:$H$4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 г.</c:v>
                </c:pt>
              </c:strCache>
            </c:strRef>
          </c:cat>
          <c:val>
            <c:numRef>
              <c:f>'неналог. доходы'!$B$6:$H$6</c:f>
              <c:numCache>
                <c:formatCode>#,##0.0</c:formatCode>
                <c:ptCount val="3"/>
                <c:pt idx="0">
                  <c:v>9649.2000000000007</c:v>
                </c:pt>
                <c:pt idx="1">
                  <c:v>9500</c:v>
                </c:pt>
                <c:pt idx="2">
                  <c:v>9500</c:v>
                </c:pt>
              </c:numCache>
            </c:numRef>
          </c:val>
        </c:ser>
        <c:ser>
          <c:idx val="3"/>
          <c:order val="2"/>
          <c:tx>
            <c:strRef>
              <c:f>'неналог. доходы'!$A$7</c:f>
              <c:strCache>
                <c:ptCount val="1"/>
                <c:pt idx="0">
                  <c:v>Аренда имущества</c:v>
                </c:pt>
              </c:strCache>
            </c:strRef>
          </c:tx>
          <c:dLbls>
            <c:showVal val="1"/>
          </c:dLbls>
          <c:cat>
            <c:strRef>
              <c:f>'неналог. доходы'!$B$4:$H$4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 г.</c:v>
                </c:pt>
              </c:strCache>
            </c:strRef>
          </c:cat>
          <c:val>
            <c:numRef>
              <c:f>'неналог. доходы'!$B$7:$H$7</c:f>
              <c:numCache>
                <c:formatCode>#,##0.0</c:formatCode>
                <c:ptCount val="3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</c:numCache>
            </c:numRef>
          </c:val>
        </c:ser>
        <c:ser>
          <c:idx val="4"/>
          <c:order val="3"/>
          <c:tx>
            <c:strRef>
              <c:f>'неналог. доходы'!$A$8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dLbls>
            <c:showVal val="1"/>
          </c:dLbls>
          <c:cat>
            <c:strRef>
              <c:f>'неналог. доходы'!$B$4:$H$4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 г.</c:v>
                </c:pt>
              </c:strCache>
            </c:strRef>
          </c:cat>
          <c:val>
            <c:numRef>
              <c:f>'неналог. доходы'!$B$8:$H$8</c:f>
              <c:numCache>
                <c:formatCode>#,##0.0</c:formatCode>
                <c:ptCount val="3"/>
                <c:pt idx="0">
                  <c:v>7900</c:v>
                </c:pt>
                <c:pt idx="1">
                  <c:v>7900</c:v>
                </c:pt>
                <c:pt idx="2">
                  <c:v>7900</c:v>
                </c:pt>
              </c:numCache>
            </c:numRef>
          </c:val>
        </c:ser>
        <c:ser>
          <c:idx val="5"/>
          <c:order val="4"/>
          <c:tx>
            <c:strRef>
              <c:f>'неналог. доходы'!$A$9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dLbls>
            <c:showVal val="1"/>
          </c:dLbls>
          <c:cat>
            <c:strRef>
              <c:f>'неналог. доходы'!$B$4:$H$4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 г.</c:v>
                </c:pt>
              </c:strCache>
            </c:strRef>
          </c:cat>
          <c:val>
            <c:numRef>
              <c:f>'неналог. доходы'!$B$9:$H$9</c:f>
              <c:numCache>
                <c:formatCode>#,##0.0</c:formatCode>
                <c:ptCount val="3"/>
                <c:pt idx="0">
                  <c:v>1513.6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6"/>
          <c:order val="5"/>
          <c:tx>
            <c:strRef>
              <c:f>'неналог. доходы'!$A$10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dLbls>
            <c:showVal val="1"/>
          </c:dLbls>
          <c:cat>
            <c:strRef>
              <c:f>'неналог. доходы'!$B$4:$H$4</c:f>
              <c:strCache>
                <c:ptCount val="3"/>
                <c:pt idx="0">
                  <c:v>План на 2018 г.</c:v>
                </c:pt>
                <c:pt idx="1">
                  <c:v>План на 2019 г.</c:v>
                </c:pt>
                <c:pt idx="2">
                  <c:v>План на 2020 г.</c:v>
                </c:pt>
              </c:strCache>
            </c:strRef>
          </c:cat>
          <c:val>
            <c:numRef>
              <c:f>'неналог. доходы'!$B$10:$H$10</c:f>
              <c:numCache>
                <c:formatCode>#,##0.0</c:formatCode>
                <c:ptCount val="3"/>
                <c:pt idx="0">
                  <c:v>300</c:v>
                </c:pt>
                <c:pt idx="1">
                  <c:v>300</c:v>
                </c:pt>
                <c:pt idx="2">
                  <c:v>300</c:v>
                </c:pt>
              </c:numCache>
            </c:numRef>
          </c:val>
        </c:ser>
        <c:axId val="90441600"/>
        <c:axId val="90443136"/>
      </c:barChart>
      <c:catAx>
        <c:axId val="90441600"/>
        <c:scaling>
          <c:orientation val="minMax"/>
        </c:scaling>
        <c:axPos val="b"/>
        <c:tickLblPos val="nextTo"/>
        <c:crossAx val="90443136"/>
        <c:crosses val="autoZero"/>
        <c:auto val="1"/>
        <c:lblAlgn val="ctr"/>
        <c:lblOffset val="100"/>
      </c:catAx>
      <c:valAx>
        <c:axId val="90443136"/>
        <c:scaling>
          <c:orientation val="minMax"/>
        </c:scaling>
        <c:axPos val="l"/>
        <c:majorGridlines/>
        <c:numFmt formatCode="#,##0.0" sourceLinked="1"/>
        <c:tickLblPos val="nextTo"/>
        <c:crossAx val="90441600"/>
        <c:crosses val="autoZero"/>
        <c:crossBetween val="between"/>
      </c:valAx>
      <c:spPr>
        <a:noFill/>
      </c:spPr>
    </c:plotArea>
    <c:legend>
      <c:legendPos val="r"/>
      <c:legendEntry>
        <c:idx val="5"/>
        <c:delete val="1"/>
      </c:legendEntry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Base"/>
            <c:showVal val="1"/>
          </c:dLbls>
          <c:cat>
            <c:strRef>
              <c:f>Лист6!$A$1:$C$1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Лист6!$A$2:$C$2</c:f>
              <c:numCache>
                <c:formatCode>General</c:formatCode>
                <c:ptCount val="3"/>
                <c:pt idx="0">
                  <c:v>773083.9</c:v>
                </c:pt>
                <c:pt idx="1">
                  <c:v>614903.4</c:v>
                </c:pt>
                <c:pt idx="2">
                  <c:v>603158.5</c:v>
                </c:pt>
              </c:numCache>
            </c:numRef>
          </c:val>
        </c:ser>
        <c:dLbls>
          <c:showVal val="1"/>
        </c:dLbls>
        <c:overlap val="-25"/>
        <c:axId val="90478080"/>
        <c:axId val="90479616"/>
      </c:barChart>
      <c:catAx>
        <c:axId val="90478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0479616"/>
        <c:crosses val="autoZero"/>
        <c:auto val="1"/>
        <c:lblAlgn val="ctr"/>
        <c:lblOffset val="100"/>
      </c:catAx>
      <c:valAx>
        <c:axId val="9047961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9047808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122047244094565"/>
          <c:y val="2.7566653659040138E-2"/>
          <c:w val="0.88180421891708205"/>
          <c:h val="0.62301943245562508"/>
        </c:manualLayout>
      </c:layout>
      <c:barChart>
        <c:barDir val="col"/>
        <c:grouping val="clustered"/>
        <c:ser>
          <c:idx val="0"/>
          <c:order val="0"/>
          <c:tx>
            <c:strRef>
              <c:f>Лист2!$A$2</c:f>
              <c:strCache>
                <c:ptCount val="1"/>
                <c:pt idx="0">
                  <c:v>«Повышение эффективности механизмов управления социально – экономическим развитием в муниципальном образовании «Аларский район» на 2017 – 2021 годы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Лист2!$B$2:$D$2</c:f>
              <c:numCache>
                <c:formatCode>General</c:formatCode>
                <c:ptCount val="3"/>
                <c:pt idx="0" formatCode="#,##0.00">
                  <c:v>150167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«Развитие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2017 – 2019г и на период до 2020 года».</c:v>
                </c:pt>
              </c:strCache>
            </c:strRef>
          </c:tx>
          <c:dLbls>
            <c:dLbl>
              <c:idx val="2"/>
              <c:layout>
                <c:manualLayout>
                  <c:x val="3.0864197530864491E-3"/>
                  <c:y val="-2.339164914441819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Лист2!$B$3:$D$3</c:f>
              <c:numCache>
                <c:formatCode>#,##0.00</c:formatCode>
                <c:ptCount val="3"/>
                <c:pt idx="0">
                  <c:v>28725</c:v>
                </c:pt>
                <c:pt idx="1">
                  <c:v>16462.900000000001</c:v>
                </c:pt>
                <c:pt idx="2">
                  <c:v>15184.5</c:v>
                </c:pt>
              </c:numCache>
            </c:numRef>
          </c:val>
        </c:ser>
        <c:ser>
          <c:idx val="2"/>
          <c:order val="2"/>
          <c:tx>
            <c:strRef>
              <c:f>Лист2!$A$4</c:f>
              <c:strCache>
                <c:ptCount val="1"/>
                <c:pt idx="0">
                  <c:v>«Развитие физической культуры, спорта и молодежной политики в Аларском районе на 2017 – 2021 годы».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Лист2!$B$4:$D$4</c:f>
              <c:numCache>
                <c:formatCode>#,##0.00</c:formatCode>
                <c:ptCount val="3"/>
                <c:pt idx="0">
                  <c:v>2353</c:v>
                </c:pt>
                <c:pt idx="1">
                  <c:v>1135.5</c:v>
                </c:pt>
                <c:pt idx="2">
                  <c:v>1120.8</c:v>
                </c:pt>
              </c:numCache>
            </c:numRef>
          </c:val>
        </c:ser>
        <c:ser>
          <c:idx val="3"/>
          <c:order val="3"/>
          <c:tx>
            <c:strRef>
              <c:f>Лист2!$A$5</c:f>
              <c:strCache>
                <c:ptCount val="1"/>
                <c:pt idx="0">
                  <c:v>«Развитие культуры в муниципальном образовании «Аларский район» на 2017 – 2020 гг».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Лист2!$B$5:$D$5</c:f>
              <c:numCache>
                <c:formatCode>General</c:formatCode>
                <c:ptCount val="3"/>
                <c:pt idx="0" formatCode="#,##0.00">
                  <c:v>47722.400000000001</c:v>
                </c:pt>
                <c:pt idx="1">
                  <c:v>0</c:v>
                </c:pt>
                <c:pt idx="2">
                  <c:v>31779.200000000001</c:v>
                </c:pt>
              </c:numCache>
            </c:numRef>
          </c:val>
        </c:ser>
        <c:ser>
          <c:idx val="4"/>
          <c:order val="4"/>
          <c:tx>
            <c:strRef>
              <c:f>Лист2!$A$6</c:f>
              <c:strCache>
                <c:ptCount val="1"/>
                <c:pt idx="0">
                  <c:v>«Развитие системы  образования в Аларском районе на 2018 – 2020 гг.»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Лист2!$B$6:$D$6</c:f>
              <c:numCache>
                <c:formatCode>#,##0.00</c:formatCode>
                <c:ptCount val="3"/>
                <c:pt idx="0">
                  <c:v>539128.19999999995</c:v>
                </c:pt>
                <c:pt idx="1">
                  <c:v>452225.5</c:v>
                </c:pt>
                <c:pt idx="2">
                  <c:v>443739.4</c:v>
                </c:pt>
              </c:numCache>
            </c:numRef>
          </c:val>
        </c:ser>
        <c:axId val="103775232"/>
        <c:axId val="103797504"/>
      </c:barChart>
      <c:catAx>
        <c:axId val="103775232"/>
        <c:scaling>
          <c:orientation val="minMax"/>
        </c:scaling>
        <c:axPos val="b"/>
        <c:tickLblPos val="nextTo"/>
        <c:crossAx val="103797504"/>
        <c:crosses val="autoZero"/>
        <c:auto val="1"/>
        <c:lblAlgn val="ctr"/>
        <c:lblOffset val="100"/>
      </c:catAx>
      <c:valAx>
        <c:axId val="103797504"/>
        <c:scaling>
          <c:orientation val="minMax"/>
        </c:scaling>
        <c:axPos val="l"/>
        <c:majorGridlines/>
        <c:numFmt formatCode="#,##0.00" sourceLinked="1"/>
        <c:tickLblPos val="nextTo"/>
        <c:crossAx val="103775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21619664237104E-3"/>
          <c:y val="0.70498834998850568"/>
          <c:w val="0.96315621756349357"/>
          <c:h val="0.27766535676546927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9590484334669985E-2"/>
          <c:y val="4.2948443632205915E-2"/>
          <c:w val="0.53894203294253762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жкх!$A$2</c:f>
              <c:strCache>
                <c:ptCount val="1"/>
                <c:pt idx="0">
                  <c:v>1.Муниципальная подпрограмма «Развитие автомобильных дорог муниципального образования Аларский район на 2018 – 2020 годы».</c:v>
                </c:pt>
              </c:strCache>
            </c:strRef>
          </c:tx>
          <c:dLbls>
            <c:showVal val="1"/>
          </c:dLbls>
          <c:cat>
            <c:strRef>
              <c:f>жкх!$B$1:$D$1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жкх!$B$2:$D$2</c:f>
              <c:numCache>
                <c:formatCode>General</c:formatCode>
                <c:ptCount val="3"/>
                <c:pt idx="0">
                  <c:v>3616.5</c:v>
                </c:pt>
                <c:pt idx="1">
                  <c:v>2055.6999999999998</c:v>
                </c:pt>
                <c:pt idx="2">
                  <c:v>2079.8000000000002</c:v>
                </c:pt>
              </c:numCache>
            </c:numRef>
          </c:val>
        </c:ser>
        <c:ser>
          <c:idx val="1"/>
          <c:order val="1"/>
          <c:tx>
            <c:strRef>
              <c:f>жкх!$A$3</c:f>
              <c:strCache>
                <c:ptCount val="1"/>
                <c:pt idx="0">
                  <c:v>2. Муниципальная подпрограмма «Мероприятия в области строительства, архитектуры и градостроительства в Аларском районе на 2018 – 2020 годы</c:v>
                </c:pt>
              </c:strCache>
            </c:strRef>
          </c:tx>
          <c:dLbls>
            <c:showVal val="1"/>
          </c:dLbls>
          <c:cat>
            <c:strRef>
              <c:f>жкх!$B$1:$D$1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жкх!$B$3:$D$3</c:f>
              <c:numCache>
                <c:formatCode>General</c:formatCode>
                <c:ptCount val="3"/>
                <c:pt idx="0">
                  <c:v>1460</c:v>
                </c:pt>
                <c:pt idx="1">
                  <c:v>2350</c:v>
                </c:pt>
                <c:pt idx="2">
                  <c:v>200</c:v>
                </c:pt>
              </c:numCache>
            </c:numRef>
          </c:val>
        </c:ser>
        <c:ser>
          <c:idx val="2"/>
          <c:order val="2"/>
          <c:tx>
            <c:strRef>
              <c:f>жкх!$A$4</c:f>
              <c:strCache>
                <c:ptCount val="1"/>
                <c:pt idx="0">
                  <c:v>3. Муниципальная подпрограмма «Подготовка объектов коммунального хозяйства к осеннее – зимнему периоду в муниципальном образовании «Аларский район» на 2018 – 2020 годы».</c:v>
                </c:pt>
              </c:strCache>
            </c:strRef>
          </c:tx>
          <c:dLbls>
            <c:showVal val="1"/>
          </c:dLbls>
          <c:cat>
            <c:strRef>
              <c:f>жкх!$B$1:$D$1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жкх!$B$4:$D$4</c:f>
              <c:numCache>
                <c:formatCode>General</c:formatCode>
                <c:ptCount val="3"/>
                <c:pt idx="0">
                  <c:v>8841.2000000000007</c:v>
                </c:pt>
                <c:pt idx="1">
                  <c:v>4072.7</c:v>
                </c:pt>
                <c:pt idx="2">
                  <c:v>3335.4</c:v>
                </c:pt>
              </c:numCache>
            </c:numRef>
          </c:val>
        </c:ser>
        <c:ser>
          <c:idx val="3"/>
          <c:order val="3"/>
          <c:tx>
            <c:strRef>
              <c:f>жкх!$A$5</c:f>
              <c:strCache>
                <c:ptCount val="1"/>
                <c:pt idx="0">
                  <c:v>4.Муниципальная подпрограмма «Обеспечение энергетической эффективности и энергосбережения Аларского района на 2018 – 2020 годы».</c:v>
                </c:pt>
              </c:strCache>
            </c:strRef>
          </c:tx>
          <c:dLbls>
            <c:showVal val="1"/>
          </c:dLbls>
          <c:cat>
            <c:strRef>
              <c:f>жкх!$B$1:$D$1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жкх!$B$5:$D$5</c:f>
              <c:numCache>
                <c:formatCode>General</c:formatCode>
                <c:ptCount val="3"/>
                <c:pt idx="0">
                  <c:v>230</c:v>
                </c:pt>
                <c:pt idx="1">
                  <c:v>190</c:v>
                </c:pt>
                <c:pt idx="2">
                  <c:v>230</c:v>
                </c:pt>
              </c:numCache>
            </c:numRef>
          </c:val>
        </c:ser>
        <c:ser>
          <c:idx val="4"/>
          <c:order val="4"/>
          <c:tx>
            <c:strRef>
              <c:f>жкх!$A$6</c:f>
              <c:strCache>
                <c:ptCount val="1"/>
                <c:pt idx="0">
                  <c:v>5. Муниципальная подпрограмма «Устойчивое развитие сельских территорий на 2015 – 2017 годы и на период до 2020 года в муниципальном образовании «Аларский район».</c:v>
                </c:pt>
              </c:strCache>
            </c:strRef>
          </c:tx>
          <c:dLbls>
            <c:showVal val="1"/>
          </c:dLbls>
          <c:cat>
            <c:strRef>
              <c:f>жкх!$B$1:$D$1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жкх!$B$6:$D$6</c:f>
              <c:numCache>
                <c:formatCode>General</c:formatCode>
                <c:ptCount val="3"/>
                <c:pt idx="0">
                  <c:v>140</c:v>
                </c:pt>
                <c:pt idx="1">
                  <c:v>140</c:v>
                </c:pt>
                <c:pt idx="2">
                  <c:v>3100</c:v>
                </c:pt>
              </c:numCache>
            </c:numRef>
          </c:val>
        </c:ser>
        <c:ser>
          <c:idx val="5"/>
          <c:order val="5"/>
          <c:tx>
            <c:strRef>
              <c:f>жкх!$A$7</c:f>
              <c:strCache>
                <c:ptCount val="1"/>
                <c:pt idx="0">
                  <c:v>6. Муниципальная подпрограмма «Развитие системы коммунальной инфраструктуры муниципального образования «Аларский район» на 2018 – 2020 годы».</c:v>
                </c:pt>
              </c:strCache>
            </c:strRef>
          </c:tx>
          <c:dLbls>
            <c:showVal val="1"/>
          </c:dLbls>
          <c:cat>
            <c:strRef>
              <c:f>жкх!$B$1:$D$1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жкх!$B$7:$D$7</c:f>
              <c:numCache>
                <c:formatCode>General</c:formatCode>
                <c:ptCount val="3"/>
                <c:pt idx="0">
                  <c:v>7198.2</c:v>
                </c:pt>
                <c:pt idx="1">
                  <c:v>80</c:v>
                </c:pt>
                <c:pt idx="2">
                  <c:v>149.80000000000001</c:v>
                </c:pt>
              </c:numCache>
            </c:numRef>
          </c:val>
        </c:ser>
        <c:ser>
          <c:idx val="6"/>
          <c:order val="6"/>
          <c:tx>
            <c:strRef>
              <c:f>жкх!$A$8</c:f>
              <c:strCache>
                <c:ptCount val="1"/>
                <c:pt idx="0">
                  <c:v>7. Муниципальная подпрограмма «Охрана окружающей среды в муниципальном образовании Аларский район на 2018 – 2020 годы».</c:v>
                </c:pt>
              </c:strCache>
            </c:strRef>
          </c:tx>
          <c:dLbls>
            <c:showVal val="1"/>
          </c:dLbls>
          <c:cat>
            <c:strRef>
              <c:f>жкх!$B$1:$D$1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жкх!$B$8:$D$8</c:f>
              <c:numCache>
                <c:formatCode>General</c:formatCode>
                <c:ptCount val="3"/>
                <c:pt idx="0">
                  <c:v>315</c:v>
                </c:pt>
                <c:pt idx="1">
                  <c:v>242.5</c:v>
                </c:pt>
                <c:pt idx="2">
                  <c:v>242.5</c:v>
                </c:pt>
              </c:numCache>
            </c:numRef>
          </c:val>
        </c:ser>
        <c:ser>
          <c:idx val="7"/>
          <c:order val="7"/>
          <c:tx>
            <c:strRef>
              <c:f>жкх!$A$9</c:f>
              <c:strCache>
                <c:ptCount val="1"/>
                <c:pt idx="0">
                  <c:v>8. Муниципальная подпрограмма «Социальные выплаты населению Аларского района на 2018 – 2020 годы».</c:v>
                </c:pt>
              </c:strCache>
            </c:strRef>
          </c:tx>
          <c:dLbls>
            <c:showVal val="1"/>
          </c:dLbls>
          <c:cat>
            <c:strRef>
              <c:f>жкх!$B$1:$D$1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жкх!$B$9:$D$9</c:f>
              <c:numCache>
                <c:formatCode>General</c:formatCode>
                <c:ptCount val="3"/>
                <c:pt idx="0">
                  <c:v>5542</c:v>
                </c:pt>
                <c:pt idx="1">
                  <c:v>5542</c:v>
                </c:pt>
                <c:pt idx="2">
                  <c:v>5542</c:v>
                </c:pt>
              </c:numCache>
            </c:numRef>
          </c:val>
        </c:ser>
        <c:ser>
          <c:idx val="8"/>
          <c:order val="8"/>
          <c:tx>
            <c:strRef>
              <c:f>жкх!$A$10</c:f>
              <c:strCache>
                <c:ptCount val="1"/>
                <c:pt idx="0">
                  <c:v>9. Муниципальная подпрограмма «Повышение безопасности дорожного движения в Аларском районе в 2018 – 2020 годы».</c:v>
                </c:pt>
              </c:strCache>
            </c:strRef>
          </c:tx>
          <c:dLbls>
            <c:showVal val="1"/>
          </c:dLbls>
          <c:cat>
            <c:strRef>
              <c:f>жкх!$B$1:$D$1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жкх!$B$10:$D$10</c:f>
              <c:numCache>
                <c:formatCode>General</c:formatCode>
                <c:ptCount val="3"/>
                <c:pt idx="0">
                  <c:v>2082.1</c:v>
                </c:pt>
                <c:pt idx="1">
                  <c:v>305</c:v>
                </c:pt>
                <c:pt idx="2">
                  <c:v>305</c:v>
                </c:pt>
              </c:numCache>
            </c:numRef>
          </c:val>
        </c:ser>
        <c:axId val="103872768"/>
        <c:axId val="104329216"/>
      </c:barChart>
      <c:catAx>
        <c:axId val="103872768"/>
        <c:scaling>
          <c:orientation val="minMax"/>
        </c:scaling>
        <c:axPos val="b"/>
        <c:tickLblPos val="nextTo"/>
        <c:crossAx val="104329216"/>
        <c:crosses val="autoZero"/>
        <c:auto val="1"/>
        <c:lblAlgn val="ctr"/>
        <c:lblOffset val="100"/>
      </c:catAx>
      <c:valAx>
        <c:axId val="104329216"/>
        <c:scaling>
          <c:orientation val="minMax"/>
        </c:scaling>
        <c:axPos val="l"/>
        <c:majorGridlines/>
        <c:numFmt formatCode="General" sourceLinked="1"/>
        <c:tickLblPos val="nextTo"/>
        <c:crossAx val="10387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469030845572567"/>
          <c:y val="2.1936263825488213E-2"/>
          <c:w val="0.40487637886181915"/>
          <c:h val="0.94978832918821032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ЖКХ!$E$9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strRef>
              <c:f>ЖКХ!$A$10:$D$473</c:f>
              <c:strCache>
                <c:ptCount val="6"/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Общее 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ЖКХ!$E$10:$E$473</c:f>
              <c:numCache>
                <c:formatCode>#,##0.0</c:formatCode>
                <c:ptCount val="6"/>
                <c:pt idx="1">
                  <c:v>5351.5</c:v>
                </c:pt>
                <c:pt idx="2">
                  <c:v>16409.400000000001</c:v>
                </c:pt>
                <c:pt idx="3">
                  <c:v>40</c:v>
                </c:pt>
                <c:pt idx="4">
                  <c:v>2082.1</c:v>
                </c:pt>
                <c:pt idx="5">
                  <c:v>5542</c:v>
                </c:pt>
              </c:numCache>
            </c:numRef>
          </c:val>
        </c:ser>
        <c:ser>
          <c:idx val="1"/>
          <c:order val="1"/>
          <c:tx>
            <c:strRef>
              <c:f>ЖКХ!$F$9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strRef>
              <c:f>ЖКХ!$A$10:$D$473</c:f>
              <c:strCache>
                <c:ptCount val="6"/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Общее 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ЖКХ!$F$10:$F$473</c:f>
              <c:numCache>
                <c:formatCode>#,##0.0</c:formatCode>
                <c:ptCount val="6"/>
                <c:pt idx="1">
                  <c:v>4405.7</c:v>
                </c:pt>
                <c:pt idx="2">
                  <c:v>5967.7</c:v>
                </c:pt>
                <c:pt idx="3">
                  <c:v>242.5</c:v>
                </c:pt>
                <c:pt idx="4">
                  <c:v>305</c:v>
                </c:pt>
                <c:pt idx="5">
                  <c:v>5542</c:v>
                </c:pt>
              </c:numCache>
            </c:numRef>
          </c:val>
        </c:ser>
        <c:ser>
          <c:idx val="2"/>
          <c:order val="2"/>
          <c:tx>
            <c:strRef>
              <c:f>ЖКХ!$G$9</c:f>
              <c:strCache>
                <c:ptCount val="1"/>
                <c:pt idx="0">
                  <c:v>2020 год</c:v>
                </c:pt>
              </c:strCache>
            </c:strRef>
          </c:tx>
          <c:dLbls>
            <c:showVal val="1"/>
          </c:dLbls>
          <c:cat>
            <c:strRef>
              <c:f>ЖКХ!$A$10:$D$473</c:f>
              <c:strCache>
                <c:ptCount val="6"/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Общее 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ЖКХ!$G$10:$G$473</c:f>
              <c:numCache>
                <c:formatCode>#,##0.0</c:formatCode>
                <c:ptCount val="6"/>
                <c:pt idx="1">
                  <c:v>2279.8000000000002</c:v>
                </c:pt>
                <c:pt idx="2">
                  <c:v>6815.2</c:v>
                </c:pt>
                <c:pt idx="3">
                  <c:v>242.5</c:v>
                </c:pt>
                <c:pt idx="4">
                  <c:v>305</c:v>
                </c:pt>
                <c:pt idx="5">
                  <c:v>5542</c:v>
                </c:pt>
              </c:numCache>
            </c:numRef>
          </c:val>
        </c:ser>
        <c:axId val="104352000"/>
        <c:axId val="104394752"/>
      </c:barChart>
      <c:catAx>
        <c:axId val="104352000"/>
        <c:scaling>
          <c:orientation val="minMax"/>
        </c:scaling>
        <c:axPos val="l"/>
        <c:tickLblPos val="nextTo"/>
        <c:crossAx val="104394752"/>
        <c:crosses val="autoZero"/>
        <c:auto val="1"/>
        <c:lblAlgn val="ctr"/>
        <c:lblOffset val="100"/>
      </c:catAx>
      <c:valAx>
        <c:axId val="104394752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1043520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Образование!$B$2</c:f>
              <c:strCache>
                <c:ptCount val="1"/>
                <c:pt idx="0">
                  <c:v>Муниципальная подпрограмма "Развитие системы дошкольного образования в муниципальном образовании "Аларский район" на 2018-2020 гг."</c:v>
                </c:pt>
              </c:strCache>
            </c:strRef>
          </c:tx>
          <c:dLbls>
            <c:showVal val="1"/>
          </c:dLbls>
          <c:cat>
            <c:strRef>
              <c:f>Образование!$C$1:$E$1</c:f>
              <c:strCache>
                <c:ptCount val="3"/>
                <c:pt idx="0">
                  <c:v>2018 (тыс. руб.)</c:v>
                </c:pt>
                <c:pt idx="1">
                  <c:v>2019 (тыс. руб.)</c:v>
                </c:pt>
                <c:pt idx="2">
                  <c:v>2020 (тыс. руб.)</c:v>
                </c:pt>
              </c:strCache>
            </c:strRef>
          </c:cat>
          <c:val>
            <c:numRef>
              <c:f>Образование!$C$2:$E$2</c:f>
              <c:numCache>
                <c:formatCode>0.00</c:formatCode>
                <c:ptCount val="3"/>
                <c:pt idx="0">
                  <c:v>127086.7</c:v>
                </c:pt>
                <c:pt idx="1">
                  <c:v>99825.05</c:v>
                </c:pt>
                <c:pt idx="2">
                  <c:v>99575.05</c:v>
                </c:pt>
              </c:numCache>
            </c:numRef>
          </c:val>
        </c:ser>
        <c:ser>
          <c:idx val="1"/>
          <c:order val="1"/>
          <c:tx>
            <c:strRef>
              <c:f>Образование!$B$3</c:f>
              <c:strCache>
                <c:ptCount val="1"/>
                <c:pt idx="0">
                  <c:v>Муниципальная подпрограмма"Развитие системы общего образования в Аларском районе в 2018-2020 гг."</c:v>
                </c:pt>
              </c:strCache>
            </c:strRef>
          </c:tx>
          <c:dLbls>
            <c:showVal val="1"/>
          </c:dLbls>
          <c:cat>
            <c:strRef>
              <c:f>Образование!$C$1:$E$1</c:f>
              <c:strCache>
                <c:ptCount val="3"/>
                <c:pt idx="0">
                  <c:v>2018 (тыс. руб.)</c:v>
                </c:pt>
                <c:pt idx="1">
                  <c:v>2019 (тыс. руб.)</c:v>
                </c:pt>
                <c:pt idx="2">
                  <c:v>2020 (тыс. руб.)</c:v>
                </c:pt>
              </c:strCache>
            </c:strRef>
          </c:cat>
          <c:val>
            <c:numRef>
              <c:f>Образование!$C$3:$E$3</c:f>
              <c:numCache>
                <c:formatCode>0.00</c:formatCode>
                <c:ptCount val="3"/>
                <c:pt idx="0">
                  <c:v>371015.6</c:v>
                </c:pt>
                <c:pt idx="1">
                  <c:v>324063.5</c:v>
                </c:pt>
                <c:pt idx="2">
                  <c:v>315827.40000000002</c:v>
                </c:pt>
              </c:numCache>
            </c:numRef>
          </c:val>
        </c:ser>
        <c:ser>
          <c:idx val="2"/>
          <c:order val="2"/>
          <c:tx>
            <c:strRef>
              <c:f>Образование!$B$4</c:f>
              <c:strCache>
                <c:ptCount val="1"/>
                <c:pt idx="0">
                  <c:v>Муниципальная подпрограмма "Предоставление дополнительного образования учащимся в образовательных организациях муниципального образования "Аларский район" на 2018-2020 гг."</c:v>
                </c:pt>
              </c:strCache>
            </c:strRef>
          </c:tx>
          <c:dLbls>
            <c:showVal val="1"/>
          </c:dLbls>
          <c:cat>
            <c:strRef>
              <c:f>Образование!$C$1:$E$1</c:f>
              <c:strCache>
                <c:ptCount val="3"/>
                <c:pt idx="0">
                  <c:v>2018 (тыс. руб.)</c:v>
                </c:pt>
                <c:pt idx="1">
                  <c:v>2019 (тыс. руб.)</c:v>
                </c:pt>
                <c:pt idx="2">
                  <c:v>2020 (тыс. руб.)</c:v>
                </c:pt>
              </c:strCache>
            </c:strRef>
          </c:cat>
          <c:val>
            <c:numRef>
              <c:f>Образование!$C$4:$E$4</c:f>
              <c:numCache>
                <c:formatCode>0.00</c:formatCode>
                <c:ptCount val="3"/>
                <c:pt idx="0">
                  <c:v>17592.8</c:v>
                </c:pt>
                <c:pt idx="1">
                  <c:v>13604.6</c:v>
                </c:pt>
                <c:pt idx="2">
                  <c:v>13604.6</c:v>
                </c:pt>
              </c:numCache>
            </c:numRef>
          </c:val>
        </c:ser>
        <c:ser>
          <c:idx val="3"/>
          <c:order val="3"/>
          <c:tx>
            <c:strRef>
              <c:f>Образование!$B$5</c:f>
              <c:strCache>
                <c:ptCount val="1"/>
                <c:pt idx="0">
                  <c:v>Муниципальная подпрограмма "Повышение эффективности управления МКУ "Комитет по образованию" на 2018-2020 гг."</c:v>
                </c:pt>
              </c:strCache>
            </c:strRef>
          </c:tx>
          <c:dLbls>
            <c:showVal val="1"/>
          </c:dLbls>
          <c:cat>
            <c:strRef>
              <c:f>Образование!$C$1:$E$1</c:f>
              <c:strCache>
                <c:ptCount val="3"/>
                <c:pt idx="0">
                  <c:v>2018 (тыс. руб.)</c:v>
                </c:pt>
                <c:pt idx="1">
                  <c:v>2019 (тыс. руб.)</c:v>
                </c:pt>
                <c:pt idx="2">
                  <c:v>2020 (тыс. руб.)</c:v>
                </c:pt>
              </c:strCache>
            </c:strRef>
          </c:cat>
          <c:val>
            <c:numRef>
              <c:f>Образование!$C$5:$E$5</c:f>
              <c:numCache>
                <c:formatCode>0.00</c:formatCode>
                <c:ptCount val="3"/>
                <c:pt idx="0">
                  <c:v>16089.8</c:v>
                </c:pt>
                <c:pt idx="1">
                  <c:v>12314.6</c:v>
                </c:pt>
                <c:pt idx="2">
                  <c:v>12314.6</c:v>
                </c:pt>
              </c:numCache>
            </c:numRef>
          </c:val>
        </c:ser>
        <c:ser>
          <c:idx val="4"/>
          <c:order val="4"/>
          <c:tx>
            <c:strRef>
              <c:f>Образование!$B$6</c:f>
              <c:strCache>
                <c:ptCount val="1"/>
                <c:pt idx="0">
                  <c:v>Муниципальная подпрограмма "Развитие детского-юношеского спорта в общеобразовательных организациях Аларского района на 2018-2020 гг." </c:v>
                </c:pt>
              </c:strCache>
            </c:strRef>
          </c:tx>
          <c:cat>
            <c:strRef>
              <c:f>Образование!$C$1:$E$1</c:f>
              <c:strCache>
                <c:ptCount val="3"/>
                <c:pt idx="0">
                  <c:v>2018 (тыс. руб.)</c:v>
                </c:pt>
                <c:pt idx="1">
                  <c:v>2019 (тыс. руб.)</c:v>
                </c:pt>
                <c:pt idx="2">
                  <c:v>2020 (тыс. руб.)</c:v>
                </c:pt>
              </c:strCache>
            </c:strRef>
          </c:cat>
          <c:val>
            <c:numRef>
              <c:f>Образование!$C$6:$E$6</c:f>
              <c:numCache>
                <c:formatCode>0.00</c:formatCode>
                <c:ptCount val="3"/>
                <c:pt idx="0">
                  <c:v>200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5"/>
          <c:order val="5"/>
          <c:tx>
            <c:strRef>
              <c:f>Образование!$B$7</c:f>
              <c:strCache>
                <c:ptCount val="1"/>
                <c:pt idx="0">
                  <c:v>Муниципальная подпрограмма "Одаренные дети в муниципальных общеобразовательных организациях Аларского района на 2018-2020 гг."</c:v>
                </c:pt>
              </c:strCache>
            </c:strRef>
          </c:tx>
          <c:cat>
            <c:strRef>
              <c:f>Образование!$C$1:$E$1</c:f>
              <c:strCache>
                <c:ptCount val="3"/>
                <c:pt idx="0">
                  <c:v>2018 (тыс. руб.)</c:v>
                </c:pt>
                <c:pt idx="1">
                  <c:v>2019 (тыс. руб.)</c:v>
                </c:pt>
                <c:pt idx="2">
                  <c:v>2020 (тыс. руб.)</c:v>
                </c:pt>
              </c:strCache>
            </c:strRef>
          </c:cat>
          <c:val>
            <c:numRef>
              <c:f>Образование!$C$7:$E$7</c:f>
              <c:numCache>
                <c:formatCode>0.00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6"/>
          <c:order val="6"/>
          <c:tx>
            <c:strRef>
              <c:f>Образование!$B$8</c:f>
              <c:strCache>
                <c:ptCount val="1"/>
                <c:pt idx="0">
                  <c:v>Муниципальная подпрограмма "О сохранении и дальнейшем развитиии бурятского языка в Аларском районе на 2018-2020 гг."</c:v>
                </c:pt>
              </c:strCache>
            </c:strRef>
          </c:tx>
          <c:cat>
            <c:strRef>
              <c:f>Образование!$C$1:$E$1</c:f>
              <c:strCache>
                <c:ptCount val="3"/>
                <c:pt idx="0">
                  <c:v>2018 (тыс. руб.)</c:v>
                </c:pt>
                <c:pt idx="1">
                  <c:v>2019 (тыс. руб.)</c:v>
                </c:pt>
                <c:pt idx="2">
                  <c:v>2020 (тыс. руб.)</c:v>
                </c:pt>
              </c:strCache>
            </c:strRef>
          </c:cat>
          <c:val>
            <c:numRef>
              <c:f>Образование!$C$8:$E$8</c:f>
              <c:numCache>
                <c:formatCode>0.00</c:formatCode>
                <c:ptCount val="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</c:ser>
        <c:ser>
          <c:idx val="7"/>
          <c:order val="7"/>
          <c:tx>
            <c:strRef>
              <c:f>Образование!$B$9</c:f>
              <c:strCache>
                <c:ptCount val="1"/>
                <c:pt idx="0">
                  <c:v>Муниципальная поодпрограмма "Организация летнего отдыха и занятости обучающихся в Аларском районе на 2018-2020 гг."</c:v>
                </c:pt>
              </c:strCache>
            </c:strRef>
          </c:tx>
          <c:dLbls>
            <c:showVal val="1"/>
          </c:dLbls>
          <c:cat>
            <c:strRef>
              <c:f>Образование!$C$1:$E$1</c:f>
              <c:strCache>
                <c:ptCount val="3"/>
                <c:pt idx="0">
                  <c:v>2018 (тыс. руб.)</c:v>
                </c:pt>
                <c:pt idx="1">
                  <c:v>2019 (тыс. руб.)</c:v>
                </c:pt>
                <c:pt idx="2">
                  <c:v>2020 (тыс. руб.)</c:v>
                </c:pt>
              </c:strCache>
            </c:strRef>
          </c:cat>
          <c:val>
            <c:numRef>
              <c:f>Образование!$C$9:$E$9</c:f>
              <c:numCache>
                <c:formatCode>0.00</c:formatCode>
                <c:ptCount val="3"/>
                <c:pt idx="0">
                  <c:v>6628.8</c:v>
                </c:pt>
                <c:pt idx="1">
                  <c:v>1985.5</c:v>
                </c:pt>
                <c:pt idx="2">
                  <c:v>1985.5</c:v>
                </c:pt>
              </c:numCache>
            </c:numRef>
          </c:val>
        </c:ser>
        <c:ser>
          <c:idx val="8"/>
          <c:order val="8"/>
          <c:tx>
            <c:strRef>
              <c:f>Образование!$B$10</c:f>
              <c:strCache>
                <c:ptCount val="1"/>
                <c:pt idx="0">
                  <c:v>Муниципальная подпрограмма "Школьное горячее питание в общеобразовательных организациях Аларского района на 2018-2020 гг."</c:v>
                </c:pt>
              </c:strCache>
            </c:strRef>
          </c:tx>
          <c:cat>
            <c:strRef>
              <c:f>Образование!$C$1:$E$1</c:f>
              <c:strCache>
                <c:ptCount val="3"/>
                <c:pt idx="0">
                  <c:v>2018 (тыс. руб.)</c:v>
                </c:pt>
                <c:pt idx="1">
                  <c:v>2019 (тыс. руб.)</c:v>
                </c:pt>
                <c:pt idx="2">
                  <c:v>2020 (тыс. руб.)</c:v>
                </c:pt>
              </c:strCache>
            </c:strRef>
          </c:cat>
          <c:val>
            <c:numRef>
              <c:f>Образование!$C$10:$E$10</c:f>
              <c:numCache>
                <c:formatCode>0.00</c:formatCode>
                <c:ptCount val="3"/>
                <c:pt idx="0">
                  <c:v>384.5</c:v>
                </c:pt>
                <c:pt idx="1">
                  <c:v>202.2</c:v>
                </c:pt>
                <c:pt idx="2">
                  <c:v>202.2</c:v>
                </c:pt>
              </c:numCache>
            </c:numRef>
          </c:val>
        </c:ser>
        <c:axId val="73801728"/>
        <c:axId val="73803264"/>
      </c:barChart>
      <c:catAx>
        <c:axId val="73801728"/>
        <c:scaling>
          <c:orientation val="minMax"/>
        </c:scaling>
        <c:axPos val="b"/>
        <c:tickLblPos val="nextTo"/>
        <c:crossAx val="73803264"/>
        <c:crosses val="autoZero"/>
        <c:auto val="1"/>
        <c:lblAlgn val="ctr"/>
        <c:lblOffset val="100"/>
      </c:catAx>
      <c:valAx>
        <c:axId val="73803264"/>
        <c:scaling>
          <c:orientation val="minMax"/>
        </c:scaling>
        <c:axPos val="l"/>
        <c:majorGridlines/>
        <c:numFmt formatCode="0.00" sourceLinked="1"/>
        <c:tickLblPos val="nextTo"/>
        <c:crossAx val="73801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16679060863969"/>
          <c:y val="3.1737578724678563E-2"/>
          <c:w val="0.33749993438366244"/>
          <c:h val="0.94618664595743907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1"/>
          <c:order val="0"/>
          <c:tx>
            <c:strRef>
              <c:f>'[Диаграмма в Microsoft Office PowerPoint]Лист1'!$C$1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</c:v>
                </c:pt>
                <c:pt idx="5">
                  <c:v>Социальная политика
</c:v>
                </c:pt>
              </c:strCache>
            </c:strRef>
          </c:cat>
          <c:val>
            <c:numRef>
              <c:f>'[Диаграмма в Microsoft Office PowerPoint]Лист1'!$C$2:$C$7</c:f>
              <c:numCache>
                <c:formatCode>#,##0.00</c:formatCode>
                <c:ptCount val="6"/>
                <c:pt idx="0">
                  <c:v>101455.6</c:v>
                </c:pt>
                <c:pt idx="1">
                  <c:v>290421.2</c:v>
                </c:pt>
                <c:pt idx="2">
                  <c:v>13704.6</c:v>
                </c:pt>
                <c:pt idx="3">
                  <c:v>1985.5</c:v>
                </c:pt>
                <c:pt idx="4">
                  <c:v>16189.8</c:v>
                </c:pt>
                <c:pt idx="5">
                  <c:v>12160.4</c:v>
                </c:pt>
              </c:numCache>
            </c:numRef>
          </c:val>
        </c:ser>
        <c:ser>
          <c:idx val="2"/>
          <c:order val="1"/>
          <c:tx>
            <c:strRef>
              <c:f>'[Диаграмма в Microsoft Office PowerPoint]Лист1'!$D$1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</c:v>
                </c:pt>
                <c:pt idx="5">
                  <c:v>Социальная политика
</c:v>
                </c:pt>
              </c:strCache>
            </c:strRef>
          </c:cat>
          <c:val>
            <c:numRef>
              <c:f>'[Диаграмма в Microsoft Office PowerPoint]Лист1'!$D$2:$D$7</c:f>
              <c:numCache>
                <c:formatCode>#,##0.00</c:formatCode>
                <c:ptCount val="6"/>
                <c:pt idx="0">
                  <c:v>99825.1</c:v>
                </c:pt>
                <c:pt idx="1">
                  <c:v>288148.40000000002</c:v>
                </c:pt>
                <c:pt idx="2">
                  <c:v>13704.6</c:v>
                </c:pt>
                <c:pt idx="3">
                  <c:v>1985.5</c:v>
                </c:pt>
                <c:pt idx="4">
                  <c:v>12414.6</c:v>
                </c:pt>
                <c:pt idx="5">
                  <c:v>12160.4</c:v>
                </c:pt>
              </c:numCache>
            </c:numRef>
          </c:val>
        </c:ser>
        <c:ser>
          <c:idx val="3"/>
          <c:order val="2"/>
          <c:tx>
            <c:strRef>
              <c:f>'[Диаграмма в Microsoft Office PowerPoint]Лист1'!$E$1</c:f>
              <c:strCache>
                <c:ptCount val="1"/>
                <c:pt idx="0">
                  <c:v>2020год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</c:v>
                </c:pt>
                <c:pt idx="5">
                  <c:v>Социальная политика
</c:v>
                </c:pt>
              </c:strCache>
            </c:strRef>
          </c:cat>
          <c:val>
            <c:numRef>
              <c:f>'[Диаграмма в Microsoft Office PowerPoint]Лист1'!$E$2:$E$7</c:f>
              <c:numCache>
                <c:formatCode>#,##0.00</c:formatCode>
                <c:ptCount val="6"/>
                <c:pt idx="0">
                  <c:v>99575.1</c:v>
                </c:pt>
                <c:pt idx="1">
                  <c:v>286452.5</c:v>
                </c:pt>
                <c:pt idx="2">
                  <c:v>13704.6</c:v>
                </c:pt>
                <c:pt idx="3">
                  <c:v>1985.5</c:v>
                </c:pt>
                <c:pt idx="4">
                  <c:v>12414.6</c:v>
                </c:pt>
                <c:pt idx="5">
                  <c:v>12160.4</c:v>
                </c:pt>
              </c:numCache>
            </c:numRef>
          </c:val>
        </c:ser>
        <c:axId val="73835648"/>
        <c:axId val="73837184"/>
      </c:barChart>
      <c:catAx>
        <c:axId val="73835648"/>
        <c:scaling>
          <c:orientation val="minMax"/>
        </c:scaling>
        <c:axPos val="l"/>
        <c:tickLblPos val="nextTo"/>
        <c:crossAx val="73837184"/>
        <c:crosses val="autoZero"/>
        <c:auto val="1"/>
        <c:lblAlgn val="ctr"/>
        <c:lblOffset val="100"/>
      </c:catAx>
      <c:valAx>
        <c:axId val="73837184"/>
        <c:scaling>
          <c:orientation val="minMax"/>
        </c:scaling>
        <c:delete val="1"/>
        <c:axPos val="b"/>
        <c:majorGridlines/>
        <c:numFmt formatCode="#,##0.00" sourceLinked="1"/>
        <c:tickLblPos val="nextTo"/>
        <c:crossAx val="73835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28278-001B-4560-B3B5-77CF85A2E70F}" type="doc">
      <dgm:prSet loTypeId="urn:microsoft.com/office/officeart/2005/8/layout/radial1" loCatId="relationship" qsTypeId="urn:microsoft.com/office/officeart/2005/8/quickstyle/simple1#1" qsCatId="simple" csTypeId="urn:microsoft.com/office/officeart/2005/8/colors/accent1_2#1" csCatId="accent1" phldr="1"/>
      <dgm:spPr/>
    </dgm:pt>
    <dgm:pt modelId="{4585AB09-96B9-4FA4-8561-B99D393AC320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Бюджет МО "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Аларский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район"</a:t>
          </a:r>
        </a:p>
      </dgm:t>
    </dgm:pt>
    <dgm:pt modelId="{E87DAF1F-C254-4122-8988-1B5461A7E156}" type="parTrans" cxnId="{D40DE9B7-0C1E-4F1B-9F74-A4C072F43194}">
      <dgm:prSet/>
      <dgm:spPr/>
      <dgm:t>
        <a:bodyPr/>
        <a:lstStyle/>
        <a:p>
          <a:endParaRPr lang="ru-RU"/>
        </a:p>
      </dgm:t>
    </dgm:pt>
    <dgm:pt modelId="{1DC17197-BC80-4E6D-BB79-1E8A876FF242}" type="sibTrans" cxnId="{D40DE9B7-0C1E-4F1B-9F74-A4C072F43194}">
      <dgm:prSet/>
      <dgm:spPr/>
      <dgm:t>
        <a:bodyPr/>
        <a:lstStyle/>
        <a:p>
          <a:endParaRPr lang="ru-RU"/>
        </a:p>
      </dgm:t>
    </dgm:pt>
    <dgm:pt modelId="{95DF23BC-0132-466A-91DD-4F4CA5EF91CE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Прогноз социально-экономического развития МО "</a:t>
          </a:r>
          <a:r>
            <a:rPr kumimoji="0" lang="ru-RU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Аларский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район"</a:t>
          </a:r>
        </a:p>
      </dgm:t>
    </dgm:pt>
    <dgm:pt modelId="{D49D89BA-E8EA-4250-869F-2109830246C5}" type="parTrans" cxnId="{E418744F-40E9-4A70-B971-2FE131A1CB01}">
      <dgm:prSet/>
      <dgm:spPr/>
      <dgm:t>
        <a:bodyPr/>
        <a:lstStyle/>
        <a:p>
          <a:endParaRPr lang="ru-RU"/>
        </a:p>
      </dgm:t>
    </dgm:pt>
    <dgm:pt modelId="{D66F9ABC-E8F7-4CDF-857F-243681075AA8}" type="sibTrans" cxnId="{E418744F-40E9-4A70-B971-2FE131A1CB01}">
      <dgm:prSet/>
      <dgm:spPr/>
      <dgm:t>
        <a:bodyPr/>
        <a:lstStyle/>
        <a:p>
          <a:endParaRPr lang="ru-RU"/>
        </a:p>
      </dgm:t>
    </dgm:pt>
    <dgm:pt modelId="{DE9FF392-9284-431A-B534-21707EE0E672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Муниципальные программы (подпрограммы)</a:t>
          </a:r>
        </a:p>
      </dgm:t>
    </dgm:pt>
    <dgm:pt modelId="{16F90C31-1EDB-4F90-9AC6-6C17E4B408DC}" type="parTrans" cxnId="{6446C168-A7C1-443B-B998-E0E962E6B540}">
      <dgm:prSet/>
      <dgm:spPr/>
      <dgm:t>
        <a:bodyPr/>
        <a:lstStyle/>
        <a:p>
          <a:endParaRPr lang="ru-RU"/>
        </a:p>
      </dgm:t>
    </dgm:pt>
    <dgm:pt modelId="{02BEBECD-C6FB-4C30-AEA5-E1141FF6BAFB}" type="sibTrans" cxnId="{6446C168-A7C1-443B-B998-E0E962E6B540}">
      <dgm:prSet/>
      <dgm:spPr/>
      <dgm:t>
        <a:bodyPr/>
        <a:lstStyle/>
        <a:p>
          <a:endParaRPr lang="ru-RU"/>
        </a:p>
      </dgm:t>
    </dgm:pt>
    <dgm:pt modelId="{A6A07688-B7F3-4544-82E9-C6A5E904DBCB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Положения послания Президента РФ Федеральному Собранию РФ, определяющие бюджетные политику</a:t>
          </a:r>
        </a:p>
      </dgm:t>
    </dgm:pt>
    <dgm:pt modelId="{9E4346A8-2AF1-41EA-808F-C4ABA2065463}" type="parTrans" cxnId="{5F5D4691-76FD-4F66-9B2F-92594A83CA61}">
      <dgm:prSet/>
      <dgm:spPr/>
      <dgm:t>
        <a:bodyPr/>
        <a:lstStyle/>
        <a:p>
          <a:endParaRPr lang="ru-RU"/>
        </a:p>
      </dgm:t>
    </dgm:pt>
    <dgm:pt modelId="{7AC277B7-0DE0-4C41-9790-55FA663A70F1}" type="sibTrans" cxnId="{5F5D4691-76FD-4F66-9B2F-92594A83CA61}">
      <dgm:prSet/>
      <dgm:spPr/>
      <dgm:t>
        <a:bodyPr/>
        <a:lstStyle/>
        <a:p>
          <a:endParaRPr lang="ru-RU"/>
        </a:p>
      </dgm:t>
    </dgm:pt>
    <dgm:pt modelId="{8C7B594D-240E-47A5-8DC9-6925E95019E8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Основные направления бюджетной и налоговой политики МО"</a:t>
          </a:r>
          <a:r>
            <a:rPr kumimoji="0" lang="ru-RU" sz="11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Аларский</a:t>
          </a:r>
          <a:r>
            <a: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район"</a:t>
          </a:r>
        </a:p>
      </dgm:t>
    </dgm:pt>
    <dgm:pt modelId="{27AE6DC1-33BB-403C-8853-C307002FE8A5}" type="parTrans" cxnId="{75718B6E-6C8B-4E78-A19A-4B1F88C93CAA}">
      <dgm:prSet/>
      <dgm:spPr/>
      <dgm:t>
        <a:bodyPr/>
        <a:lstStyle/>
        <a:p>
          <a:endParaRPr lang="ru-RU"/>
        </a:p>
      </dgm:t>
    </dgm:pt>
    <dgm:pt modelId="{0DD388B3-B00E-4F53-8805-97991AA7EF3D}" type="sibTrans" cxnId="{75718B6E-6C8B-4E78-A19A-4B1F88C93CAA}">
      <dgm:prSet/>
      <dgm:spPr/>
      <dgm:t>
        <a:bodyPr/>
        <a:lstStyle/>
        <a:p>
          <a:endParaRPr lang="ru-RU"/>
        </a:p>
      </dgm:t>
    </dgm:pt>
    <dgm:pt modelId="{9285F5AB-55B0-4359-A5D5-545DA58E024D}" type="pres">
      <dgm:prSet presAssocID="{4E528278-001B-4560-B3B5-77CF85A2E70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59041AB-5932-49FB-AEC3-C63789CDB3E8}" type="pres">
      <dgm:prSet presAssocID="{4585AB09-96B9-4FA4-8561-B99D393AC320}" presName="centerShape" presStyleLbl="node0" presStyleIdx="0" presStyleCnt="1" custScaleX="134004"/>
      <dgm:spPr/>
      <dgm:t>
        <a:bodyPr/>
        <a:lstStyle/>
        <a:p>
          <a:endParaRPr lang="ru-RU"/>
        </a:p>
      </dgm:t>
    </dgm:pt>
    <dgm:pt modelId="{E5496274-E6BC-4EFA-B334-62DEAD7C38D3}" type="pres">
      <dgm:prSet presAssocID="{D49D89BA-E8EA-4250-869F-2109830246C5}" presName="Name9" presStyleLbl="parChTrans1D2" presStyleIdx="0" presStyleCnt="4"/>
      <dgm:spPr/>
      <dgm:t>
        <a:bodyPr/>
        <a:lstStyle/>
        <a:p>
          <a:endParaRPr lang="ru-RU"/>
        </a:p>
      </dgm:t>
    </dgm:pt>
    <dgm:pt modelId="{F4EB2958-7AB9-470A-BA8E-B12165746F82}" type="pres">
      <dgm:prSet presAssocID="{D49D89BA-E8EA-4250-869F-2109830246C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0AA066C-2C72-4ECE-A313-51D6583F73D5}" type="pres">
      <dgm:prSet presAssocID="{95DF23BC-0132-466A-91DD-4F4CA5EF91CE}" presName="node" presStyleLbl="node1" presStyleIdx="0" presStyleCnt="4" custScaleX="223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2A0BC-EEED-4352-9BEA-0B00DE4879C1}" type="pres">
      <dgm:prSet presAssocID="{16F90C31-1EDB-4F90-9AC6-6C17E4B408DC}" presName="Name9" presStyleLbl="parChTrans1D2" presStyleIdx="1" presStyleCnt="4"/>
      <dgm:spPr/>
      <dgm:t>
        <a:bodyPr/>
        <a:lstStyle/>
        <a:p>
          <a:endParaRPr lang="ru-RU"/>
        </a:p>
      </dgm:t>
    </dgm:pt>
    <dgm:pt modelId="{97952F5B-85A6-4AFF-81B8-E31C19D75947}" type="pres">
      <dgm:prSet presAssocID="{16F90C31-1EDB-4F90-9AC6-6C17E4B408D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4D023FF9-4E81-42E6-859E-42B539539A3C}" type="pres">
      <dgm:prSet presAssocID="{DE9FF392-9284-431A-B534-21707EE0E672}" presName="node" presStyleLbl="node1" presStyleIdx="1" presStyleCnt="4" custScaleX="168525" custRadScaleRad="143122" custRadScaleInc="-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B5A3B-E337-4CBA-A07D-A7E614F834A5}" type="pres">
      <dgm:prSet presAssocID="{9E4346A8-2AF1-41EA-808F-C4ABA2065463}" presName="Name9" presStyleLbl="parChTrans1D2" presStyleIdx="2" presStyleCnt="4"/>
      <dgm:spPr/>
      <dgm:t>
        <a:bodyPr/>
        <a:lstStyle/>
        <a:p>
          <a:endParaRPr lang="ru-RU"/>
        </a:p>
      </dgm:t>
    </dgm:pt>
    <dgm:pt modelId="{D45F63FB-784A-4301-A872-8A05E00685A5}" type="pres">
      <dgm:prSet presAssocID="{9E4346A8-2AF1-41EA-808F-C4ABA2065463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13F3358-4650-4C09-8D26-EA03073B299D}" type="pres">
      <dgm:prSet presAssocID="{A6A07688-B7F3-4544-82E9-C6A5E904DBCB}" presName="node" presStyleLbl="node1" presStyleIdx="2" presStyleCnt="4" custScaleX="257345" custRadScaleRad="102335" custRadScaleInc="-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FED62-8075-4533-81B8-BC7251CFAEDE}" type="pres">
      <dgm:prSet presAssocID="{27AE6DC1-33BB-403C-8853-C307002FE8A5}" presName="Name9" presStyleLbl="parChTrans1D2" presStyleIdx="3" presStyleCnt="4"/>
      <dgm:spPr/>
      <dgm:t>
        <a:bodyPr/>
        <a:lstStyle/>
        <a:p>
          <a:endParaRPr lang="ru-RU"/>
        </a:p>
      </dgm:t>
    </dgm:pt>
    <dgm:pt modelId="{DF34D512-13DA-4C00-9A7E-43B53AD9D24C}" type="pres">
      <dgm:prSet presAssocID="{27AE6DC1-33BB-403C-8853-C307002FE8A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0BD820D-9376-4B17-9A19-7805C61CDDCE}" type="pres">
      <dgm:prSet presAssocID="{8C7B594D-240E-47A5-8DC9-6925E95019E8}" presName="node" presStyleLbl="node1" presStyleIdx="3" presStyleCnt="4" custScaleX="179236" custRadScaleRad="128960" custRadScaleInc="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81E7FE-F7FB-40A1-890F-FE8751356E91}" type="presOf" srcId="{A6A07688-B7F3-4544-82E9-C6A5E904DBCB}" destId="{A13F3358-4650-4C09-8D26-EA03073B299D}" srcOrd="0" destOrd="0" presId="urn:microsoft.com/office/officeart/2005/8/layout/radial1"/>
    <dgm:cxn modelId="{8AB934D9-3BC0-4A32-8EA7-D723556A9920}" type="presOf" srcId="{27AE6DC1-33BB-403C-8853-C307002FE8A5}" destId="{445FED62-8075-4533-81B8-BC7251CFAEDE}" srcOrd="0" destOrd="0" presId="urn:microsoft.com/office/officeart/2005/8/layout/radial1"/>
    <dgm:cxn modelId="{1D9F3CE3-8596-4D70-BD2A-4E484C3279B3}" type="presOf" srcId="{95DF23BC-0132-466A-91DD-4F4CA5EF91CE}" destId="{30AA066C-2C72-4ECE-A313-51D6583F73D5}" srcOrd="0" destOrd="0" presId="urn:microsoft.com/office/officeart/2005/8/layout/radial1"/>
    <dgm:cxn modelId="{4444A709-9D9D-40AC-9AA6-58EED4AAC358}" type="presOf" srcId="{9E4346A8-2AF1-41EA-808F-C4ABA2065463}" destId="{003B5A3B-E337-4CBA-A07D-A7E614F834A5}" srcOrd="0" destOrd="0" presId="urn:microsoft.com/office/officeart/2005/8/layout/radial1"/>
    <dgm:cxn modelId="{6446C168-A7C1-443B-B998-E0E962E6B540}" srcId="{4585AB09-96B9-4FA4-8561-B99D393AC320}" destId="{DE9FF392-9284-431A-B534-21707EE0E672}" srcOrd="1" destOrd="0" parTransId="{16F90C31-1EDB-4F90-9AC6-6C17E4B408DC}" sibTransId="{02BEBECD-C6FB-4C30-AEA5-E1141FF6BAFB}"/>
    <dgm:cxn modelId="{5CF27F8A-A6F5-455D-B996-BA2974B2A68A}" type="presOf" srcId="{D49D89BA-E8EA-4250-869F-2109830246C5}" destId="{E5496274-E6BC-4EFA-B334-62DEAD7C38D3}" srcOrd="0" destOrd="0" presId="urn:microsoft.com/office/officeart/2005/8/layout/radial1"/>
    <dgm:cxn modelId="{05E41F24-F8CF-465B-9DA0-C67728F42A2D}" type="presOf" srcId="{16F90C31-1EDB-4F90-9AC6-6C17E4B408DC}" destId="{97952F5B-85A6-4AFF-81B8-E31C19D75947}" srcOrd="1" destOrd="0" presId="urn:microsoft.com/office/officeart/2005/8/layout/radial1"/>
    <dgm:cxn modelId="{5F5D4691-76FD-4F66-9B2F-92594A83CA61}" srcId="{4585AB09-96B9-4FA4-8561-B99D393AC320}" destId="{A6A07688-B7F3-4544-82E9-C6A5E904DBCB}" srcOrd="2" destOrd="0" parTransId="{9E4346A8-2AF1-41EA-808F-C4ABA2065463}" sibTransId="{7AC277B7-0DE0-4C41-9790-55FA663A70F1}"/>
    <dgm:cxn modelId="{2167A090-CAFD-44C9-ACEF-85DCAB66F6AD}" type="presOf" srcId="{D49D89BA-E8EA-4250-869F-2109830246C5}" destId="{F4EB2958-7AB9-470A-BA8E-B12165746F82}" srcOrd="1" destOrd="0" presId="urn:microsoft.com/office/officeart/2005/8/layout/radial1"/>
    <dgm:cxn modelId="{B576696A-CF66-4AA1-A704-DC25F25DD706}" type="presOf" srcId="{DE9FF392-9284-431A-B534-21707EE0E672}" destId="{4D023FF9-4E81-42E6-859E-42B539539A3C}" srcOrd="0" destOrd="0" presId="urn:microsoft.com/office/officeart/2005/8/layout/radial1"/>
    <dgm:cxn modelId="{53BC72A0-2DB9-4FAB-B9C6-26333A106550}" type="presOf" srcId="{4E528278-001B-4560-B3B5-77CF85A2E70F}" destId="{9285F5AB-55B0-4359-A5D5-545DA58E024D}" srcOrd="0" destOrd="0" presId="urn:microsoft.com/office/officeart/2005/8/layout/radial1"/>
    <dgm:cxn modelId="{99EE17F2-1D2A-4809-B34E-0F9E4D823842}" type="presOf" srcId="{4585AB09-96B9-4FA4-8561-B99D393AC320}" destId="{F59041AB-5932-49FB-AEC3-C63789CDB3E8}" srcOrd="0" destOrd="0" presId="urn:microsoft.com/office/officeart/2005/8/layout/radial1"/>
    <dgm:cxn modelId="{EC58E958-DF32-458F-BD2D-464C6226190B}" type="presOf" srcId="{8C7B594D-240E-47A5-8DC9-6925E95019E8}" destId="{00BD820D-9376-4B17-9A19-7805C61CDDCE}" srcOrd="0" destOrd="0" presId="urn:microsoft.com/office/officeart/2005/8/layout/radial1"/>
    <dgm:cxn modelId="{D40DE9B7-0C1E-4F1B-9F74-A4C072F43194}" srcId="{4E528278-001B-4560-B3B5-77CF85A2E70F}" destId="{4585AB09-96B9-4FA4-8561-B99D393AC320}" srcOrd="0" destOrd="0" parTransId="{E87DAF1F-C254-4122-8988-1B5461A7E156}" sibTransId="{1DC17197-BC80-4E6D-BB79-1E8A876FF242}"/>
    <dgm:cxn modelId="{E418744F-40E9-4A70-B971-2FE131A1CB01}" srcId="{4585AB09-96B9-4FA4-8561-B99D393AC320}" destId="{95DF23BC-0132-466A-91DD-4F4CA5EF91CE}" srcOrd="0" destOrd="0" parTransId="{D49D89BA-E8EA-4250-869F-2109830246C5}" sibTransId="{D66F9ABC-E8F7-4CDF-857F-243681075AA8}"/>
    <dgm:cxn modelId="{FADA4357-7C70-4633-9F91-093B2F31AC1A}" type="presOf" srcId="{9E4346A8-2AF1-41EA-808F-C4ABA2065463}" destId="{D45F63FB-784A-4301-A872-8A05E00685A5}" srcOrd="1" destOrd="0" presId="urn:microsoft.com/office/officeart/2005/8/layout/radial1"/>
    <dgm:cxn modelId="{96979F09-D15E-449F-99F1-983E8A7DFA39}" type="presOf" srcId="{16F90C31-1EDB-4F90-9AC6-6C17E4B408DC}" destId="{2412A0BC-EEED-4352-9BEA-0B00DE4879C1}" srcOrd="0" destOrd="0" presId="urn:microsoft.com/office/officeart/2005/8/layout/radial1"/>
    <dgm:cxn modelId="{75718B6E-6C8B-4E78-A19A-4B1F88C93CAA}" srcId="{4585AB09-96B9-4FA4-8561-B99D393AC320}" destId="{8C7B594D-240E-47A5-8DC9-6925E95019E8}" srcOrd="3" destOrd="0" parTransId="{27AE6DC1-33BB-403C-8853-C307002FE8A5}" sibTransId="{0DD388B3-B00E-4F53-8805-97991AA7EF3D}"/>
    <dgm:cxn modelId="{02FA2187-3CC9-4876-9230-14FC2DAAB7BB}" type="presOf" srcId="{27AE6DC1-33BB-403C-8853-C307002FE8A5}" destId="{DF34D512-13DA-4C00-9A7E-43B53AD9D24C}" srcOrd="1" destOrd="0" presId="urn:microsoft.com/office/officeart/2005/8/layout/radial1"/>
    <dgm:cxn modelId="{ACCD7DFE-CA26-47C7-83A7-1D31987CABCB}" type="presParOf" srcId="{9285F5AB-55B0-4359-A5D5-545DA58E024D}" destId="{F59041AB-5932-49FB-AEC3-C63789CDB3E8}" srcOrd="0" destOrd="0" presId="urn:microsoft.com/office/officeart/2005/8/layout/radial1"/>
    <dgm:cxn modelId="{498A8291-3587-4BF8-93F6-5BD3651A1C05}" type="presParOf" srcId="{9285F5AB-55B0-4359-A5D5-545DA58E024D}" destId="{E5496274-E6BC-4EFA-B334-62DEAD7C38D3}" srcOrd="1" destOrd="0" presId="urn:microsoft.com/office/officeart/2005/8/layout/radial1"/>
    <dgm:cxn modelId="{36BA89D0-F7F9-4767-823E-C6294C034BDA}" type="presParOf" srcId="{E5496274-E6BC-4EFA-B334-62DEAD7C38D3}" destId="{F4EB2958-7AB9-470A-BA8E-B12165746F82}" srcOrd="0" destOrd="0" presId="urn:microsoft.com/office/officeart/2005/8/layout/radial1"/>
    <dgm:cxn modelId="{C0ED3CEF-CE9F-4856-9CD0-6D8CF276B9A6}" type="presParOf" srcId="{9285F5AB-55B0-4359-A5D5-545DA58E024D}" destId="{30AA066C-2C72-4ECE-A313-51D6583F73D5}" srcOrd="2" destOrd="0" presId="urn:microsoft.com/office/officeart/2005/8/layout/radial1"/>
    <dgm:cxn modelId="{419C59A6-0575-4F7D-BC61-A6B78193F560}" type="presParOf" srcId="{9285F5AB-55B0-4359-A5D5-545DA58E024D}" destId="{2412A0BC-EEED-4352-9BEA-0B00DE4879C1}" srcOrd="3" destOrd="0" presId="urn:microsoft.com/office/officeart/2005/8/layout/radial1"/>
    <dgm:cxn modelId="{8190D046-467A-4B4C-B2F0-9DDFF3106388}" type="presParOf" srcId="{2412A0BC-EEED-4352-9BEA-0B00DE4879C1}" destId="{97952F5B-85A6-4AFF-81B8-E31C19D75947}" srcOrd="0" destOrd="0" presId="urn:microsoft.com/office/officeart/2005/8/layout/radial1"/>
    <dgm:cxn modelId="{0C90A1CA-EAED-4722-B0E1-F31BE0F82995}" type="presParOf" srcId="{9285F5AB-55B0-4359-A5D5-545DA58E024D}" destId="{4D023FF9-4E81-42E6-859E-42B539539A3C}" srcOrd="4" destOrd="0" presId="urn:microsoft.com/office/officeart/2005/8/layout/radial1"/>
    <dgm:cxn modelId="{49C2A096-A93C-43D4-A86E-43088DEDA6F4}" type="presParOf" srcId="{9285F5AB-55B0-4359-A5D5-545DA58E024D}" destId="{003B5A3B-E337-4CBA-A07D-A7E614F834A5}" srcOrd="5" destOrd="0" presId="urn:microsoft.com/office/officeart/2005/8/layout/radial1"/>
    <dgm:cxn modelId="{260914AD-F0B1-4D8D-A8B8-328FED5254B5}" type="presParOf" srcId="{003B5A3B-E337-4CBA-A07D-A7E614F834A5}" destId="{D45F63FB-784A-4301-A872-8A05E00685A5}" srcOrd="0" destOrd="0" presId="urn:microsoft.com/office/officeart/2005/8/layout/radial1"/>
    <dgm:cxn modelId="{B3AA7DCE-3C4B-45EF-9A53-7775D5FF1178}" type="presParOf" srcId="{9285F5AB-55B0-4359-A5D5-545DA58E024D}" destId="{A13F3358-4650-4C09-8D26-EA03073B299D}" srcOrd="6" destOrd="0" presId="urn:microsoft.com/office/officeart/2005/8/layout/radial1"/>
    <dgm:cxn modelId="{937539F5-30A4-4ABC-A482-DF3FF72E8E96}" type="presParOf" srcId="{9285F5AB-55B0-4359-A5D5-545DA58E024D}" destId="{445FED62-8075-4533-81B8-BC7251CFAEDE}" srcOrd="7" destOrd="0" presId="urn:microsoft.com/office/officeart/2005/8/layout/radial1"/>
    <dgm:cxn modelId="{D114C84C-BB7B-43AE-9273-ACF7B1B92A2F}" type="presParOf" srcId="{445FED62-8075-4533-81B8-BC7251CFAEDE}" destId="{DF34D512-13DA-4C00-9A7E-43B53AD9D24C}" srcOrd="0" destOrd="0" presId="urn:microsoft.com/office/officeart/2005/8/layout/radial1"/>
    <dgm:cxn modelId="{3B9F1D35-0E23-4C3E-97C2-92A2552A9EEB}" type="presParOf" srcId="{9285F5AB-55B0-4359-A5D5-545DA58E024D}" destId="{00BD820D-9376-4B17-9A19-7805C61CDDCE}" srcOrd="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2AA052-5B91-45FD-9DED-2C7F88F8408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B527A3-8A16-414D-99DB-C4ED3B5EB653}">
      <dgm:prSet phldrT="[Текст]"/>
      <dgm:spPr/>
      <dgm:t>
        <a:bodyPr/>
        <a:lstStyle/>
        <a:p>
          <a:r>
            <a:rPr lang="ru-RU" dirty="0" smtClean="0"/>
            <a:t>Исполнение «майских» указов Президента Российской Федерации</a:t>
          </a:r>
          <a:endParaRPr lang="ru-RU" dirty="0"/>
        </a:p>
      </dgm:t>
    </dgm:pt>
    <dgm:pt modelId="{6EFB2615-3484-4786-92B2-EC6898F97A79}" type="parTrans" cxnId="{31EEA367-0B3F-4836-B0C2-CE46CCF902D3}">
      <dgm:prSet/>
      <dgm:spPr/>
      <dgm:t>
        <a:bodyPr/>
        <a:lstStyle/>
        <a:p>
          <a:endParaRPr lang="ru-RU"/>
        </a:p>
      </dgm:t>
    </dgm:pt>
    <dgm:pt modelId="{73BAFBBE-ADCA-4E0E-8CB4-273E71D746D1}" type="sibTrans" cxnId="{31EEA367-0B3F-4836-B0C2-CE46CCF902D3}">
      <dgm:prSet/>
      <dgm:spPr/>
      <dgm:t>
        <a:bodyPr/>
        <a:lstStyle/>
        <a:p>
          <a:endParaRPr lang="ru-RU"/>
        </a:p>
      </dgm:t>
    </dgm:pt>
    <dgm:pt modelId="{4C5D291E-D100-4A1A-9882-EBE28C73C9B0}">
      <dgm:prSet phldrT="[Текст]"/>
      <dgm:spPr/>
      <dgm:t>
        <a:bodyPr/>
        <a:lstStyle/>
        <a:p>
          <a:r>
            <a:rPr lang="ru-RU" dirty="0" smtClean="0"/>
            <a:t>Обеспечение в полном объеме публичных нормативных обязательств</a:t>
          </a:r>
          <a:endParaRPr lang="ru-RU" dirty="0"/>
        </a:p>
      </dgm:t>
    </dgm:pt>
    <dgm:pt modelId="{6759FE42-225A-4070-8745-8E3B1593F548}" type="parTrans" cxnId="{96724DFC-3B33-47C2-A709-8C524AA03696}">
      <dgm:prSet/>
      <dgm:spPr/>
      <dgm:t>
        <a:bodyPr/>
        <a:lstStyle/>
        <a:p>
          <a:endParaRPr lang="ru-RU"/>
        </a:p>
      </dgm:t>
    </dgm:pt>
    <dgm:pt modelId="{616C6092-9BF5-451F-90C6-0B98FD694C2C}" type="sibTrans" cxnId="{96724DFC-3B33-47C2-A709-8C524AA03696}">
      <dgm:prSet/>
      <dgm:spPr/>
      <dgm:t>
        <a:bodyPr/>
        <a:lstStyle/>
        <a:p>
          <a:endParaRPr lang="ru-RU"/>
        </a:p>
      </dgm:t>
    </dgm:pt>
    <dgm:pt modelId="{C6E5A3A7-9FFF-4825-A523-843BBD00AA3D}">
      <dgm:prSet phldrT="[Текст]"/>
      <dgm:spPr/>
      <dgm:t>
        <a:bodyPr/>
        <a:lstStyle/>
        <a:p>
          <a:r>
            <a:rPr lang="ru-RU" dirty="0" smtClean="0"/>
            <a:t>Соблюдение установленных правительством Иркутской области нормативов формирования расходов на оплату труда</a:t>
          </a:r>
          <a:endParaRPr lang="ru-RU" dirty="0"/>
        </a:p>
      </dgm:t>
    </dgm:pt>
    <dgm:pt modelId="{7CD1A0C8-C263-40FB-BAEB-145310E2F94F}" type="parTrans" cxnId="{FA225CC8-9F27-4B8C-9D12-60BBC9C76807}">
      <dgm:prSet/>
      <dgm:spPr/>
      <dgm:t>
        <a:bodyPr/>
        <a:lstStyle/>
        <a:p>
          <a:endParaRPr lang="ru-RU"/>
        </a:p>
      </dgm:t>
    </dgm:pt>
    <dgm:pt modelId="{43731A12-7810-4B64-B898-1733B59BC88F}" type="sibTrans" cxnId="{FA225CC8-9F27-4B8C-9D12-60BBC9C76807}">
      <dgm:prSet/>
      <dgm:spPr/>
      <dgm:t>
        <a:bodyPr/>
        <a:lstStyle/>
        <a:p>
          <a:endParaRPr lang="ru-RU"/>
        </a:p>
      </dgm:t>
    </dgm:pt>
    <dgm:pt modelId="{08730F30-1CB2-46AC-98CE-65074DD3FAED}">
      <dgm:prSet phldrT="[Текст]"/>
      <dgm:spPr/>
      <dgm:t>
        <a:bodyPr/>
        <a:lstStyle/>
        <a:p>
          <a:r>
            <a:rPr lang="ru-RU" dirty="0" smtClean="0"/>
            <a:t>Обеспечение своевременного проведения процедур по заключению соглашений, контрактов, договоров</a:t>
          </a:r>
          <a:endParaRPr lang="ru-RU" dirty="0"/>
        </a:p>
      </dgm:t>
    </dgm:pt>
    <dgm:pt modelId="{7A562535-F48F-40BF-985C-5EA9D387B8D9}" type="parTrans" cxnId="{E4AD51F8-ACEF-4A2D-A940-1DEBD71338C3}">
      <dgm:prSet/>
      <dgm:spPr/>
      <dgm:t>
        <a:bodyPr/>
        <a:lstStyle/>
        <a:p>
          <a:endParaRPr lang="ru-RU"/>
        </a:p>
      </dgm:t>
    </dgm:pt>
    <dgm:pt modelId="{7FE8473B-DB30-414C-ACFC-BCA74D215D65}" type="sibTrans" cxnId="{E4AD51F8-ACEF-4A2D-A940-1DEBD71338C3}">
      <dgm:prSet/>
      <dgm:spPr/>
      <dgm:t>
        <a:bodyPr/>
        <a:lstStyle/>
        <a:p>
          <a:endParaRPr lang="ru-RU"/>
        </a:p>
      </dgm:t>
    </dgm:pt>
    <dgm:pt modelId="{83FD6F0D-CBCE-4182-929E-D5B8FD1EC82E}">
      <dgm:prSet phldrT="[Текст]"/>
      <dgm:spPr/>
      <dgm:t>
        <a:bodyPr/>
        <a:lstStyle/>
        <a:p>
          <a:r>
            <a:rPr lang="ru-RU" dirty="0" smtClean="0"/>
            <a:t>Выполнение условий по </a:t>
          </a:r>
          <a:r>
            <a:rPr lang="ru-RU" dirty="0" err="1" smtClean="0"/>
            <a:t>софинансированию</a:t>
          </a:r>
          <a:r>
            <a:rPr lang="ru-RU" dirty="0" smtClean="0"/>
            <a:t> расходных обязательств целевых субсидий из областного бюджета</a:t>
          </a:r>
          <a:endParaRPr lang="ru-RU" dirty="0"/>
        </a:p>
      </dgm:t>
    </dgm:pt>
    <dgm:pt modelId="{4E33B95B-B3B1-4867-8459-5D296A236A38}" type="parTrans" cxnId="{2CCC8E34-557B-42D3-909E-C6CFE5C47C68}">
      <dgm:prSet/>
      <dgm:spPr/>
      <dgm:t>
        <a:bodyPr/>
        <a:lstStyle/>
        <a:p>
          <a:endParaRPr lang="ru-RU"/>
        </a:p>
      </dgm:t>
    </dgm:pt>
    <dgm:pt modelId="{C638270F-C508-4F9C-A58A-C66515455B03}" type="sibTrans" cxnId="{2CCC8E34-557B-42D3-909E-C6CFE5C47C68}">
      <dgm:prSet/>
      <dgm:spPr/>
      <dgm:t>
        <a:bodyPr/>
        <a:lstStyle/>
        <a:p>
          <a:endParaRPr lang="ru-RU"/>
        </a:p>
      </dgm:t>
    </dgm:pt>
    <dgm:pt modelId="{F299AC36-C29B-4E00-BAD2-5000D6BB546E}">
      <dgm:prSet phldrT="[Текст]"/>
      <dgm:spPr/>
      <dgm:t>
        <a:bodyPr/>
        <a:lstStyle/>
        <a:p>
          <a:r>
            <a:rPr lang="ru-RU" dirty="0" smtClean="0"/>
            <a:t>Обеспечение сбалансированности бюджетов сельских поселений района</a:t>
          </a:r>
          <a:endParaRPr lang="ru-RU" dirty="0"/>
        </a:p>
      </dgm:t>
    </dgm:pt>
    <dgm:pt modelId="{D74CE6F0-23B2-4881-98EB-08ED1D64C8D4}" type="parTrans" cxnId="{9B1AB744-8B2C-4A40-A7E5-1FD5A7654B15}">
      <dgm:prSet/>
      <dgm:spPr/>
      <dgm:t>
        <a:bodyPr/>
        <a:lstStyle/>
        <a:p>
          <a:endParaRPr lang="ru-RU"/>
        </a:p>
      </dgm:t>
    </dgm:pt>
    <dgm:pt modelId="{6B073790-ECF3-4890-AC2F-4089F2F59FC2}" type="sibTrans" cxnId="{9B1AB744-8B2C-4A40-A7E5-1FD5A7654B15}">
      <dgm:prSet/>
      <dgm:spPr/>
      <dgm:t>
        <a:bodyPr/>
        <a:lstStyle/>
        <a:p>
          <a:endParaRPr lang="ru-RU"/>
        </a:p>
      </dgm:t>
    </dgm:pt>
    <dgm:pt modelId="{CA9CF74D-7D7C-47C9-BD8C-C3B00DF54D4B}">
      <dgm:prSet phldrT="[Текст]"/>
      <dgm:spPr/>
      <dgm:t>
        <a:bodyPr/>
        <a:lstStyle/>
        <a:p>
          <a:r>
            <a:rPr lang="ru-RU" dirty="0" smtClean="0"/>
            <a:t>Усиление контроля за эффективностью использования бюджетных средств, муниципального имущества, выполнения муниципального задания</a:t>
          </a:r>
          <a:endParaRPr lang="ru-RU" dirty="0"/>
        </a:p>
      </dgm:t>
    </dgm:pt>
    <dgm:pt modelId="{1BB5A261-3898-4D23-A2AA-F64BB5356890}" type="parTrans" cxnId="{9B94BBCA-5BE2-4110-B3B0-E4BEF94CDD26}">
      <dgm:prSet/>
      <dgm:spPr/>
      <dgm:t>
        <a:bodyPr/>
        <a:lstStyle/>
        <a:p>
          <a:endParaRPr lang="ru-RU"/>
        </a:p>
      </dgm:t>
    </dgm:pt>
    <dgm:pt modelId="{DEFE6432-E685-4373-84FA-22B10686DF74}" type="sibTrans" cxnId="{9B94BBCA-5BE2-4110-B3B0-E4BEF94CDD26}">
      <dgm:prSet/>
      <dgm:spPr/>
      <dgm:t>
        <a:bodyPr/>
        <a:lstStyle/>
        <a:p>
          <a:endParaRPr lang="ru-RU"/>
        </a:p>
      </dgm:t>
    </dgm:pt>
    <dgm:pt modelId="{B8D421E9-17C3-4815-ABB6-EA1DEADA44CD}">
      <dgm:prSet phldrT="[Текст]"/>
      <dgm:spPr/>
      <dgm:t>
        <a:bodyPr/>
        <a:lstStyle/>
        <a:p>
          <a:r>
            <a:rPr lang="ru-RU" dirty="0" smtClean="0"/>
            <a:t>Увеличение доходов от использования муниципального имущества</a:t>
          </a:r>
          <a:endParaRPr lang="ru-RU" dirty="0"/>
        </a:p>
      </dgm:t>
    </dgm:pt>
    <dgm:pt modelId="{4298A259-09E0-426A-8D80-84ECB3A57775}" type="parTrans" cxnId="{DE1E71C5-569C-4A4D-9811-E0A0348414B7}">
      <dgm:prSet/>
      <dgm:spPr/>
      <dgm:t>
        <a:bodyPr/>
        <a:lstStyle/>
        <a:p>
          <a:endParaRPr lang="ru-RU"/>
        </a:p>
      </dgm:t>
    </dgm:pt>
    <dgm:pt modelId="{BF9F1BDB-58B5-4BEA-A820-A8C537E45BDB}" type="sibTrans" cxnId="{DE1E71C5-569C-4A4D-9811-E0A0348414B7}">
      <dgm:prSet/>
      <dgm:spPr/>
      <dgm:t>
        <a:bodyPr/>
        <a:lstStyle/>
        <a:p>
          <a:endParaRPr lang="ru-RU"/>
        </a:p>
      </dgm:t>
    </dgm:pt>
    <dgm:pt modelId="{04930997-3896-447D-AA45-4E86E5ED02D3}" type="pres">
      <dgm:prSet presAssocID="{AF2AA052-5B91-45FD-9DED-2C7F88F8408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EE1349-01B9-4CC4-975C-A7FCFF1EDF35}" type="pres">
      <dgm:prSet presAssocID="{AF2AA052-5B91-45FD-9DED-2C7F88F8408B}" presName="cycle" presStyleCnt="0"/>
      <dgm:spPr/>
    </dgm:pt>
    <dgm:pt modelId="{E904DCFB-A905-413B-AB92-BC140A051BDF}" type="pres">
      <dgm:prSet presAssocID="{AF2AA052-5B91-45FD-9DED-2C7F88F8408B}" presName="centerShape" presStyleCnt="0"/>
      <dgm:spPr/>
    </dgm:pt>
    <dgm:pt modelId="{960F2A33-CE45-4F7C-8974-CD2513859E65}" type="pres">
      <dgm:prSet presAssocID="{AF2AA052-5B91-45FD-9DED-2C7F88F8408B}" presName="connSite" presStyleLbl="node1" presStyleIdx="0" presStyleCnt="4"/>
      <dgm:spPr/>
    </dgm:pt>
    <dgm:pt modelId="{AB7733BE-E90C-46C9-AEFE-56F9873B6C31}" type="pres">
      <dgm:prSet presAssocID="{AF2AA052-5B91-45FD-9DED-2C7F88F8408B}" presName="visible" presStyleLbl="node1" presStyleIdx="0" presStyleCnt="4" custLinFactNeighborX="946" custLinFactNeighborY="159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861D796-57C5-4EBF-BCE3-ECD30BDDCF7F}" type="pres">
      <dgm:prSet presAssocID="{6EFB2615-3484-4786-92B2-EC6898F97A79}" presName="Name25" presStyleLbl="parChTrans1D1" presStyleIdx="0" presStyleCnt="3"/>
      <dgm:spPr/>
      <dgm:t>
        <a:bodyPr/>
        <a:lstStyle/>
        <a:p>
          <a:endParaRPr lang="ru-RU"/>
        </a:p>
      </dgm:t>
    </dgm:pt>
    <dgm:pt modelId="{766C3963-6B73-498E-9804-CA58BE9B722F}" type="pres">
      <dgm:prSet presAssocID="{05B527A3-8A16-414D-99DB-C4ED3B5EB653}" presName="node" presStyleCnt="0"/>
      <dgm:spPr/>
    </dgm:pt>
    <dgm:pt modelId="{4381C3FC-89B4-4E5F-808A-C3C6A2717D73}" type="pres">
      <dgm:prSet presAssocID="{05B527A3-8A16-414D-99DB-C4ED3B5EB653}" presName="parentNode" presStyleLbl="node1" presStyleIdx="1" presStyleCnt="4" custScaleX="122909" custScaleY="1175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4E910-2C7F-4640-BC98-8847DB5D086D}" type="pres">
      <dgm:prSet presAssocID="{05B527A3-8A16-414D-99DB-C4ED3B5EB653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1983F-A466-4FA8-B3DC-DBD4E92F3715}" type="pres">
      <dgm:prSet presAssocID="{7A562535-F48F-40BF-985C-5EA9D387B8D9}" presName="Name25" presStyleLbl="parChTrans1D1" presStyleIdx="1" presStyleCnt="3"/>
      <dgm:spPr/>
      <dgm:t>
        <a:bodyPr/>
        <a:lstStyle/>
        <a:p>
          <a:endParaRPr lang="ru-RU"/>
        </a:p>
      </dgm:t>
    </dgm:pt>
    <dgm:pt modelId="{89A7A648-BF9E-4FAC-9658-8B64A0684227}" type="pres">
      <dgm:prSet presAssocID="{08730F30-1CB2-46AC-98CE-65074DD3FAED}" presName="node" presStyleCnt="0"/>
      <dgm:spPr/>
    </dgm:pt>
    <dgm:pt modelId="{44EBDB83-C097-4756-AD05-7EE3E2076A0F}" type="pres">
      <dgm:prSet presAssocID="{08730F30-1CB2-46AC-98CE-65074DD3FAED}" presName="parentNode" presStyleLbl="node1" presStyleIdx="2" presStyleCnt="4" custScaleX="133282" custScaleY="133155" custLinFactNeighborX="31820" custLinFactNeighborY="83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520E2-B2A7-40A9-BE13-166D59E6A434}" type="pres">
      <dgm:prSet presAssocID="{08730F30-1CB2-46AC-98CE-65074DD3FAED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F5B2C-103D-42C4-B3F8-180F2B90152A}" type="pres">
      <dgm:prSet presAssocID="{1BB5A261-3898-4D23-A2AA-F64BB5356890}" presName="Name25" presStyleLbl="parChTrans1D1" presStyleIdx="2" presStyleCnt="3"/>
      <dgm:spPr/>
      <dgm:t>
        <a:bodyPr/>
        <a:lstStyle/>
        <a:p>
          <a:endParaRPr lang="ru-RU"/>
        </a:p>
      </dgm:t>
    </dgm:pt>
    <dgm:pt modelId="{C729900F-84F5-4DF3-A25F-03E23068360C}" type="pres">
      <dgm:prSet presAssocID="{CA9CF74D-7D7C-47C9-BD8C-C3B00DF54D4B}" presName="node" presStyleCnt="0"/>
      <dgm:spPr/>
    </dgm:pt>
    <dgm:pt modelId="{DD1C3E83-B55E-44C3-B55A-457CFB89F8A4}" type="pres">
      <dgm:prSet presAssocID="{CA9CF74D-7D7C-47C9-BD8C-C3B00DF54D4B}" presName="parentNode" presStyleLbl="node1" presStyleIdx="3" presStyleCnt="4" custScaleX="116511" custScaleY="1104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F94F5-190A-4C11-BFBA-3423A1010B41}" type="pres">
      <dgm:prSet presAssocID="{CA9CF74D-7D7C-47C9-BD8C-C3B00DF54D4B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94BBCA-5BE2-4110-B3B0-E4BEF94CDD26}" srcId="{AF2AA052-5B91-45FD-9DED-2C7F88F8408B}" destId="{CA9CF74D-7D7C-47C9-BD8C-C3B00DF54D4B}" srcOrd="2" destOrd="0" parTransId="{1BB5A261-3898-4D23-A2AA-F64BB5356890}" sibTransId="{DEFE6432-E685-4373-84FA-22B10686DF74}"/>
    <dgm:cxn modelId="{9D7F80C3-559D-4C2C-9395-C52C3987AB30}" type="presOf" srcId="{05B527A3-8A16-414D-99DB-C4ED3B5EB653}" destId="{4381C3FC-89B4-4E5F-808A-C3C6A2717D73}" srcOrd="0" destOrd="0" presId="urn:microsoft.com/office/officeart/2005/8/layout/radial2"/>
    <dgm:cxn modelId="{F28ED74D-F6FD-4B30-9CB3-072856541B0E}" type="presOf" srcId="{CA9CF74D-7D7C-47C9-BD8C-C3B00DF54D4B}" destId="{DD1C3E83-B55E-44C3-B55A-457CFB89F8A4}" srcOrd="0" destOrd="0" presId="urn:microsoft.com/office/officeart/2005/8/layout/radial2"/>
    <dgm:cxn modelId="{DE1E71C5-569C-4A4D-9811-E0A0348414B7}" srcId="{CA9CF74D-7D7C-47C9-BD8C-C3B00DF54D4B}" destId="{B8D421E9-17C3-4815-ABB6-EA1DEADA44CD}" srcOrd="0" destOrd="0" parTransId="{4298A259-09E0-426A-8D80-84ECB3A57775}" sibTransId="{BF9F1BDB-58B5-4BEA-A820-A8C537E45BDB}"/>
    <dgm:cxn modelId="{9B1AB744-8B2C-4A40-A7E5-1FD5A7654B15}" srcId="{08730F30-1CB2-46AC-98CE-65074DD3FAED}" destId="{F299AC36-C29B-4E00-BAD2-5000D6BB546E}" srcOrd="1" destOrd="0" parTransId="{D74CE6F0-23B2-4881-98EB-08ED1D64C8D4}" sibTransId="{6B073790-ECF3-4890-AC2F-4089F2F59FC2}"/>
    <dgm:cxn modelId="{86F188A3-9729-43AF-94CC-BAC1F99C28D1}" type="presOf" srcId="{1BB5A261-3898-4D23-A2AA-F64BB5356890}" destId="{89FF5B2C-103D-42C4-B3F8-180F2B90152A}" srcOrd="0" destOrd="0" presId="urn:microsoft.com/office/officeart/2005/8/layout/radial2"/>
    <dgm:cxn modelId="{3552BA84-052B-4B19-8881-DD2C9A975D65}" type="presOf" srcId="{B8D421E9-17C3-4815-ABB6-EA1DEADA44CD}" destId="{EAFF94F5-190A-4C11-BFBA-3423A1010B41}" srcOrd="0" destOrd="0" presId="urn:microsoft.com/office/officeart/2005/8/layout/radial2"/>
    <dgm:cxn modelId="{D5263970-93BB-4ECB-BDA6-2F97D3517C1F}" type="presOf" srcId="{C6E5A3A7-9FFF-4825-A523-843BBD00AA3D}" destId="{86D4E910-2C7F-4640-BC98-8847DB5D086D}" srcOrd="0" destOrd="1" presId="urn:microsoft.com/office/officeart/2005/8/layout/radial2"/>
    <dgm:cxn modelId="{D8580A03-1521-4F34-AA68-552556FBA2EE}" type="presOf" srcId="{4C5D291E-D100-4A1A-9882-EBE28C73C9B0}" destId="{86D4E910-2C7F-4640-BC98-8847DB5D086D}" srcOrd="0" destOrd="0" presId="urn:microsoft.com/office/officeart/2005/8/layout/radial2"/>
    <dgm:cxn modelId="{96724DFC-3B33-47C2-A709-8C524AA03696}" srcId="{05B527A3-8A16-414D-99DB-C4ED3B5EB653}" destId="{4C5D291E-D100-4A1A-9882-EBE28C73C9B0}" srcOrd="0" destOrd="0" parTransId="{6759FE42-225A-4070-8745-8E3B1593F548}" sibTransId="{616C6092-9BF5-451F-90C6-0B98FD694C2C}"/>
    <dgm:cxn modelId="{CDCF769E-6A5E-4FF8-A67A-2FF401BC8BD1}" type="presOf" srcId="{6EFB2615-3484-4786-92B2-EC6898F97A79}" destId="{C861D796-57C5-4EBF-BCE3-ECD30BDDCF7F}" srcOrd="0" destOrd="0" presId="urn:microsoft.com/office/officeart/2005/8/layout/radial2"/>
    <dgm:cxn modelId="{2CCC8E34-557B-42D3-909E-C6CFE5C47C68}" srcId="{08730F30-1CB2-46AC-98CE-65074DD3FAED}" destId="{83FD6F0D-CBCE-4182-929E-D5B8FD1EC82E}" srcOrd="0" destOrd="0" parTransId="{4E33B95B-B3B1-4867-8459-5D296A236A38}" sibTransId="{C638270F-C508-4F9C-A58A-C66515455B03}"/>
    <dgm:cxn modelId="{E4AD51F8-ACEF-4A2D-A940-1DEBD71338C3}" srcId="{AF2AA052-5B91-45FD-9DED-2C7F88F8408B}" destId="{08730F30-1CB2-46AC-98CE-65074DD3FAED}" srcOrd="1" destOrd="0" parTransId="{7A562535-F48F-40BF-985C-5EA9D387B8D9}" sibTransId="{7FE8473B-DB30-414C-ACFC-BCA74D215D65}"/>
    <dgm:cxn modelId="{FA225CC8-9F27-4B8C-9D12-60BBC9C76807}" srcId="{05B527A3-8A16-414D-99DB-C4ED3B5EB653}" destId="{C6E5A3A7-9FFF-4825-A523-843BBD00AA3D}" srcOrd="1" destOrd="0" parTransId="{7CD1A0C8-C263-40FB-BAEB-145310E2F94F}" sibTransId="{43731A12-7810-4B64-B898-1733B59BC88F}"/>
    <dgm:cxn modelId="{31EEA367-0B3F-4836-B0C2-CE46CCF902D3}" srcId="{AF2AA052-5B91-45FD-9DED-2C7F88F8408B}" destId="{05B527A3-8A16-414D-99DB-C4ED3B5EB653}" srcOrd="0" destOrd="0" parTransId="{6EFB2615-3484-4786-92B2-EC6898F97A79}" sibTransId="{73BAFBBE-ADCA-4E0E-8CB4-273E71D746D1}"/>
    <dgm:cxn modelId="{CAA4749B-9DAE-485E-8A6D-2A28B5E0DEF1}" type="presOf" srcId="{7A562535-F48F-40BF-985C-5EA9D387B8D9}" destId="{5C41983F-A466-4FA8-B3DC-DBD4E92F3715}" srcOrd="0" destOrd="0" presId="urn:microsoft.com/office/officeart/2005/8/layout/radial2"/>
    <dgm:cxn modelId="{90B9E825-514F-4EBF-93A9-4AE19E398941}" type="presOf" srcId="{83FD6F0D-CBCE-4182-929E-D5B8FD1EC82E}" destId="{D64520E2-B2A7-40A9-BE13-166D59E6A434}" srcOrd="0" destOrd="0" presId="urn:microsoft.com/office/officeart/2005/8/layout/radial2"/>
    <dgm:cxn modelId="{9F4D8194-ACAE-468E-8F49-F4E606FF07E4}" type="presOf" srcId="{F299AC36-C29B-4E00-BAD2-5000D6BB546E}" destId="{D64520E2-B2A7-40A9-BE13-166D59E6A434}" srcOrd="0" destOrd="1" presId="urn:microsoft.com/office/officeart/2005/8/layout/radial2"/>
    <dgm:cxn modelId="{CCAB66B4-06D2-4C2B-9455-35DAB2A8AA78}" type="presOf" srcId="{08730F30-1CB2-46AC-98CE-65074DD3FAED}" destId="{44EBDB83-C097-4756-AD05-7EE3E2076A0F}" srcOrd="0" destOrd="0" presId="urn:microsoft.com/office/officeart/2005/8/layout/radial2"/>
    <dgm:cxn modelId="{C461CAE7-6B1C-42A5-B8DF-5678BB7B4385}" type="presOf" srcId="{AF2AA052-5B91-45FD-9DED-2C7F88F8408B}" destId="{04930997-3896-447D-AA45-4E86E5ED02D3}" srcOrd="0" destOrd="0" presId="urn:microsoft.com/office/officeart/2005/8/layout/radial2"/>
    <dgm:cxn modelId="{F114F6D7-D89F-49C1-B979-8DB2C1DBD4EC}" type="presParOf" srcId="{04930997-3896-447D-AA45-4E86E5ED02D3}" destId="{DEEE1349-01B9-4CC4-975C-A7FCFF1EDF35}" srcOrd="0" destOrd="0" presId="urn:microsoft.com/office/officeart/2005/8/layout/radial2"/>
    <dgm:cxn modelId="{A88350F6-8138-4DE9-9C6C-1206BF091CB7}" type="presParOf" srcId="{DEEE1349-01B9-4CC4-975C-A7FCFF1EDF35}" destId="{E904DCFB-A905-413B-AB92-BC140A051BDF}" srcOrd="0" destOrd="0" presId="urn:microsoft.com/office/officeart/2005/8/layout/radial2"/>
    <dgm:cxn modelId="{18CADAF3-A017-499F-9417-9BB92F5B6BF8}" type="presParOf" srcId="{E904DCFB-A905-413B-AB92-BC140A051BDF}" destId="{960F2A33-CE45-4F7C-8974-CD2513859E65}" srcOrd="0" destOrd="0" presId="urn:microsoft.com/office/officeart/2005/8/layout/radial2"/>
    <dgm:cxn modelId="{7072B96A-AB11-41FD-98AA-0058F443BAF7}" type="presParOf" srcId="{E904DCFB-A905-413B-AB92-BC140A051BDF}" destId="{AB7733BE-E90C-46C9-AEFE-56F9873B6C31}" srcOrd="1" destOrd="0" presId="urn:microsoft.com/office/officeart/2005/8/layout/radial2"/>
    <dgm:cxn modelId="{D229E0AA-317F-429A-892C-F240582B3121}" type="presParOf" srcId="{DEEE1349-01B9-4CC4-975C-A7FCFF1EDF35}" destId="{C861D796-57C5-4EBF-BCE3-ECD30BDDCF7F}" srcOrd="1" destOrd="0" presId="urn:microsoft.com/office/officeart/2005/8/layout/radial2"/>
    <dgm:cxn modelId="{982CF954-D2CB-4FD5-9E66-3DAF13563780}" type="presParOf" srcId="{DEEE1349-01B9-4CC4-975C-A7FCFF1EDF35}" destId="{766C3963-6B73-498E-9804-CA58BE9B722F}" srcOrd="2" destOrd="0" presId="urn:microsoft.com/office/officeart/2005/8/layout/radial2"/>
    <dgm:cxn modelId="{66AE36CD-D550-4DD9-A180-A6B354E2221D}" type="presParOf" srcId="{766C3963-6B73-498E-9804-CA58BE9B722F}" destId="{4381C3FC-89B4-4E5F-808A-C3C6A2717D73}" srcOrd="0" destOrd="0" presId="urn:microsoft.com/office/officeart/2005/8/layout/radial2"/>
    <dgm:cxn modelId="{C0337F37-40FB-47EC-B69D-99B4713F5C4F}" type="presParOf" srcId="{766C3963-6B73-498E-9804-CA58BE9B722F}" destId="{86D4E910-2C7F-4640-BC98-8847DB5D086D}" srcOrd="1" destOrd="0" presId="urn:microsoft.com/office/officeart/2005/8/layout/radial2"/>
    <dgm:cxn modelId="{89B41B1C-D98D-4E43-9423-30600AD39808}" type="presParOf" srcId="{DEEE1349-01B9-4CC4-975C-A7FCFF1EDF35}" destId="{5C41983F-A466-4FA8-B3DC-DBD4E92F3715}" srcOrd="3" destOrd="0" presId="urn:microsoft.com/office/officeart/2005/8/layout/radial2"/>
    <dgm:cxn modelId="{D9517B80-A3B6-4024-A9FC-4BA4A9AB49C8}" type="presParOf" srcId="{DEEE1349-01B9-4CC4-975C-A7FCFF1EDF35}" destId="{89A7A648-BF9E-4FAC-9658-8B64A0684227}" srcOrd="4" destOrd="0" presId="urn:microsoft.com/office/officeart/2005/8/layout/radial2"/>
    <dgm:cxn modelId="{E1180A25-3F63-472F-B717-9BC8288A653B}" type="presParOf" srcId="{89A7A648-BF9E-4FAC-9658-8B64A0684227}" destId="{44EBDB83-C097-4756-AD05-7EE3E2076A0F}" srcOrd="0" destOrd="0" presId="urn:microsoft.com/office/officeart/2005/8/layout/radial2"/>
    <dgm:cxn modelId="{86B5ADAE-4B00-4710-83C6-C8345D285A39}" type="presParOf" srcId="{89A7A648-BF9E-4FAC-9658-8B64A0684227}" destId="{D64520E2-B2A7-40A9-BE13-166D59E6A434}" srcOrd="1" destOrd="0" presId="urn:microsoft.com/office/officeart/2005/8/layout/radial2"/>
    <dgm:cxn modelId="{172B5508-B301-44A4-8B59-41CDC662C55E}" type="presParOf" srcId="{DEEE1349-01B9-4CC4-975C-A7FCFF1EDF35}" destId="{89FF5B2C-103D-42C4-B3F8-180F2B90152A}" srcOrd="5" destOrd="0" presId="urn:microsoft.com/office/officeart/2005/8/layout/radial2"/>
    <dgm:cxn modelId="{BFDC9878-0895-42A5-B634-90F5F588005B}" type="presParOf" srcId="{DEEE1349-01B9-4CC4-975C-A7FCFF1EDF35}" destId="{C729900F-84F5-4DF3-A25F-03E23068360C}" srcOrd="6" destOrd="0" presId="urn:microsoft.com/office/officeart/2005/8/layout/radial2"/>
    <dgm:cxn modelId="{63B4C748-E529-4B8C-91B5-A02E766A1DEF}" type="presParOf" srcId="{C729900F-84F5-4DF3-A25F-03E23068360C}" destId="{DD1C3E83-B55E-44C3-B55A-457CFB89F8A4}" srcOrd="0" destOrd="0" presId="urn:microsoft.com/office/officeart/2005/8/layout/radial2"/>
    <dgm:cxn modelId="{7F25399B-165F-4494-B2D8-A7DE3D3D3330}" type="presParOf" srcId="{C729900F-84F5-4DF3-A25F-03E23068360C}" destId="{EAFF94F5-190A-4C11-BFBA-3423A1010B41}" srcOrd="1" destOrd="0" presId="urn:microsoft.com/office/officeart/2005/8/layout/radial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4DA25-E4A3-4DDC-9A31-F7D50586F451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D139FD-E46D-4B65-9292-5D2D4A987EF1}">
      <dgm:prSet phldrT="[Текст]"/>
      <dgm:spPr/>
      <dgm:t>
        <a:bodyPr/>
        <a:lstStyle/>
        <a:p>
          <a:r>
            <a:rPr lang="ru-RU" dirty="0" smtClean="0"/>
            <a:t>Проведение мероприятий по снижению неформальной занятости населения</a:t>
          </a:r>
          <a:endParaRPr lang="ru-RU" dirty="0"/>
        </a:p>
      </dgm:t>
    </dgm:pt>
    <dgm:pt modelId="{3B9F95E3-ABFA-4B03-8451-5693327F49EE}" type="parTrans" cxnId="{D5C06AE7-BADE-41BE-95C8-29B2DC1EF434}">
      <dgm:prSet/>
      <dgm:spPr/>
      <dgm:t>
        <a:bodyPr/>
        <a:lstStyle/>
        <a:p>
          <a:endParaRPr lang="ru-RU"/>
        </a:p>
      </dgm:t>
    </dgm:pt>
    <dgm:pt modelId="{67E18AB7-EFDB-43B6-B07D-0705E32150EC}" type="sibTrans" cxnId="{D5C06AE7-BADE-41BE-95C8-29B2DC1EF434}">
      <dgm:prSet/>
      <dgm:spPr/>
      <dgm:t>
        <a:bodyPr/>
        <a:lstStyle/>
        <a:p>
          <a:endParaRPr lang="ru-RU"/>
        </a:p>
      </dgm:t>
    </dgm:pt>
    <dgm:pt modelId="{4F8D3F5E-91B4-49FF-915E-FC3AC310BC03}">
      <dgm:prSet phldrT="[Текст]"/>
      <dgm:spPr/>
      <dgm:t>
        <a:bodyPr/>
        <a:lstStyle/>
        <a:p>
          <a:r>
            <a:rPr lang="ru-RU" dirty="0" smtClean="0"/>
            <a:t>Плановая работа рабочей группы по повышению доходов бюджета, легализации заработной платы и трудовых отношений </a:t>
          </a:r>
          <a:endParaRPr lang="ru-RU" dirty="0"/>
        </a:p>
      </dgm:t>
    </dgm:pt>
    <dgm:pt modelId="{5CE02A26-7747-413C-A4D1-A11CBE762860}" type="parTrans" cxnId="{B9B70BD5-490D-4D92-8732-863D53581536}">
      <dgm:prSet/>
      <dgm:spPr/>
      <dgm:t>
        <a:bodyPr/>
        <a:lstStyle/>
        <a:p>
          <a:endParaRPr lang="ru-RU"/>
        </a:p>
      </dgm:t>
    </dgm:pt>
    <dgm:pt modelId="{7449D36B-CFF6-49A4-81E1-D1E5A9E9DFE9}" type="sibTrans" cxnId="{B9B70BD5-490D-4D92-8732-863D53581536}">
      <dgm:prSet/>
      <dgm:spPr/>
      <dgm:t>
        <a:bodyPr/>
        <a:lstStyle/>
        <a:p>
          <a:endParaRPr lang="ru-RU"/>
        </a:p>
      </dgm:t>
    </dgm:pt>
    <dgm:pt modelId="{05D01CBD-F712-4DDE-AA9B-8B8650440984}">
      <dgm:prSet phldrT="[Текст]"/>
      <dgm:spPr/>
      <dgm:t>
        <a:bodyPr/>
        <a:lstStyle/>
        <a:p>
          <a:r>
            <a:rPr lang="ru-RU" dirty="0" smtClean="0"/>
            <a:t>Проведение мероприятий по повышению эффективности управления муниципальной собственностью</a:t>
          </a:r>
          <a:endParaRPr lang="ru-RU" dirty="0"/>
        </a:p>
      </dgm:t>
    </dgm:pt>
    <dgm:pt modelId="{0800DAD0-CD38-44B2-8F2E-F4EA6A86D4FD}" type="parTrans" cxnId="{85B02B2B-6613-4795-99A9-BCDBCCDC5CEA}">
      <dgm:prSet/>
      <dgm:spPr/>
      <dgm:t>
        <a:bodyPr/>
        <a:lstStyle/>
        <a:p>
          <a:endParaRPr lang="ru-RU"/>
        </a:p>
      </dgm:t>
    </dgm:pt>
    <dgm:pt modelId="{D75C577B-3A5F-43CD-A48F-C48F6AAF2CF9}" type="sibTrans" cxnId="{85B02B2B-6613-4795-99A9-BCDBCCDC5CEA}">
      <dgm:prSet/>
      <dgm:spPr/>
      <dgm:t>
        <a:bodyPr/>
        <a:lstStyle/>
        <a:p>
          <a:endParaRPr lang="ru-RU"/>
        </a:p>
      </dgm:t>
    </dgm:pt>
    <dgm:pt modelId="{0C5CD1F3-B3A9-4DA1-91DC-6FB7D0EE70DB}">
      <dgm:prSet phldrT="[Текст]"/>
      <dgm:spPr/>
      <dgm:t>
        <a:bodyPr/>
        <a:lstStyle/>
        <a:p>
          <a:r>
            <a:rPr lang="ru-RU" dirty="0" smtClean="0"/>
            <a:t>Соблюдение налоговой дисциплины муниципальными учреждениями </a:t>
          </a:r>
          <a:endParaRPr lang="ru-RU" dirty="0"/>
        </a:p>
      </dgm:t>
    </dgm:pt>
    <dgm:pt modelId="{6E12487D-CFB6-4F6C-8BDA-9B2454A62B4E}" type="parTrans" cxnId="{E60E1DD1-EE87-404A-B8F0-D9596A0EBAA8}">
      <dgm:prSet/>
      <dgm:spPr/>
      <dgm:t>
        <a:bodyPr/>
        <a:lstStyle/>
        <a:p>
          <a:endParaRPr lang="ru-RU"/>
        </a:p>
      </dgm:t>
    </dgm:pt>
    <dgm:pt modelId="{9293AE63-BCAE-4F25-8989-4B6948128038}" type="sibTrans" cxnId="{E60E1DD1-EE87-404A-B8F0-D9596A0EBAA8}">
      <dgm:prSet/>
      <dgm:spPr/>
      <dgm:t>
        <a:bodyPr/>
        <a:lstStyle/>
        <a:p>
          <a:endParaRPr lang="ru-RU"/>
        </a:p>
      </dgm:t>
    </dgm:pt>
    <dgm:pt modelId="{2A57696F-9A60-48F3-9047-253BA3502203}">
      <dgm:prSet phldrT="[Текст]"/>
      <dgm:spPr/>
      <dgm:t>
        <a:bodyPr/>
        <a:lstStyle/>
        <a:p>
          <a:r>
            <a:rPr lang="ru-RU" dirty="0" smtClean="0"/>
            <a:t>Создание условий для развития среднего и малого предпринимательства </a:t>
          </a:r>
          <a:endParaRPr lang="ru-RU" dirty="0"/>
        </a:p>
      </dgm:t>
    </dgm:pt>
    <dgm:pt modelId="{C635F5B5-4E55-45CC-8714-5B474BFAD0D6}" type="sibTrans" cxnId="{582F0A5D-68B9-4722-A88D-8B469C99DBC7}">
      <dgm:prSet/>
      <dgm:spPr/>
      <dgm:t>
        <a:bodyPr/>
        <a:lstStyle/>
        <a:p>
          <a:endParaRPr lang="ru-RU"/>
        </a:p>
      </dgm:t>
    </dgm:pt>
    <dgm:pt modelId="{BF1A46AB-A62B-4063-9E4B-2D6A5F550BDB}" type="parTrans" cxnId="{582F0A5D-68B9-4722-A88D-8B469C99DBC7}">
      <dgm:prSet/>
      <dgm:spPr/>
      <dgm:t>
        <a:bodyPr/>
        <a:lstStyle/>
        <a:p>
          <a:endParaRPr lang="ru-RU"/>
        </a:p>
      </dgm:t>
    </dgm:pt>
    <dgm:pt modelId="{65A18346-6CA8-47B9-8D5B-CD5E9B811FB6}">
      <dgm:prSet/>
      <dgm:spPr/>
      <dgm:t>
        <a:bodyPr/>
        <a:lstStyle/>
        <a:p>
          <a:r>
            <a:rPr lang="ru-RU" dirty="0" smtClean="0"/>
            <a:t>Рост доходного потенциала бюджета района, повышение уровня собираемости доходов бюджета</a:t>
          </a:r>
          <a:endParaRPr lang="ru-RU" dirty="0"/>
        </a:p>
      </dgm:t>
    </dgm:pt>
    <dgm:pt modelId="{C73113DA-D9D9-4800-8811-BC8617B35D76}" type="parTrans" cxnId="{ADB6EA06-D48A-4F8B-A361-9CB1086E7D8E}">
      <dgm:prSet/>
      <dgm:spPr/>
      <dgm:t>
        <a:bodyPr/>
        <a:lstStyle/>
        <a:p>
          <a:endParaRPr lang="ru-RU"/>
        </a:p>
      </dgm:t>
    </dgm:pt>
    <dgm:pt modelId="{387E214D-9926-4266-AD03-373EF715055D}" type="sibTrans" cxnId="{ADB6EA06-D48A-4F8B-A361-9CB1086E7D8E}">
      <dgm:prSet/>
      <dgm:spPr/>
      <dgm:t>
        <a:bodyPr/>
        <a:lstStyle/>
        <a:p>
          <a:endParaRPr lang="ru-RU"/>
        </a:p>
      </dgm:t>
    </dgm:pt>
    <dgm:pt modelId="{F4FBB5D5-F70A-44DA-829F-4A1330C858AD}">
      <dgm:prSet/>
      <dgm:spPr/>
      <dgm:t>
        <a:bodyPr/>
        <a:lstStyle/>
        <a:p>
          <a:r>
            <a:rPr lang="ru-RU" dirty="0" smtClean="0"/>
            <a:t>Взаимодействие с налоговыми органами по сокращению недоимки по доходам</a:t>
          </a:r>
          <a:endParaRPr lang="ru-RU" dirty="0"/>
        </a:p>
      </dgm:t>
    </dgm:pt>
    <dgm:pt modelId="{2F4BBA87-FBA8-40A7-BA58-A40BABFBFCA7}" type="parTrans" cxnId="{6C3A6769-CDE9-48A2-9BAA-4C9E6D55D6F4}">
      <dgm:prSet/>
      <dgm:spPr/>
      <dgm:t>
        <a:bodyPr/>
        <a:lstStyle/>
        <a:p>
          <a:endParaRPr lang="ru-RU"/>
        </a:p>
      </dgm:t>
    </dgm:pt>
    <dgm:pt modelId="{40F718F6-B406-4CE0-AB8E-7B649541C464}" type="sibTrans" cxnId="{6C3A6769-CDE9-48A2-9BAA-4C9E6D55D6F4}">
      <dgm:prSet/>
      <dgm:spPr/>
      <dgm:t>
        <a:bodyPr/>
        <a:lstStyle/>
        <a:p>
          <a:endParaRPr lang="ru-RU"/>
        </a:p>
      </dgm:t>
    </dgm:pt>
    <dgm:pt modelId="{B26FF154-DDF8-4D75-A7C2-FAFBB7CACC1D}">
      <dgm:prSet/>
      <dgm:spPr/>
      <dgm:t>
        <a:bodyPr/>
        <a:lstStyle/>
        <a:p>
          <a:r>
            <a:rPr lang="ru-RU" dirty="0" smtClean="0"/>
            <a:t>Заключению соглашений с организациями, предприятиями о социально – экономическом сотрудничестве</a:t>
          </a:r>
          <a:endParaRPr lang="ru-RU" dirty="0"/>
        </a:p>
      </dgm:t>
    </dgm:pt>
    <dgm:pt modelId="{8949DDD2-AE18-4923-A635-F94FAA54FA23}" type="parTrans" cxnId="{7C2DDC04-5B5E-4D1D-8ACF-95EF9EEC7680}">
      <dgm:prSet/>
      <dgm:spPr/>
      <dgm:t>
        <a:bodyPr/>
        <a:lstStyle/>
        <a:p>
          <a:endParaRPr lang="ru-RU"/>
        </a:p>
      </dgm:t>
    </dgm:pt>
    <dgm:pt modelId="{13F0D5A6-8395-40B8-8691-755C157682BF}" type="sibTrans" cxnId="{7C2DDC04-5B5E-4D1D-8ACF-95EF9EEC7680}">
      <dgm:prSet/>
      <dgm:spPr/>
      <dgm:t>
        <a:bodyPr/>
        <a:lstStyle/>
        <a:p>
          <a:endParaRPr lang="ru-RU"/>
        </a:p>
      </dgm:t>
    </dgm:pt>
    <dgm:pt modelId="{CBD144E6-959D-4045-9DE6-28E4F19EF02A}" type="pres">
      <dgm:prSet presAssocID="{C1C4DA25-E4A3-4DDC-9A31-F7D50586F4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76F5B3-B628-498C-994E-C5EFF1FFDACA}" type="pres">
      <dgm:prSet presAssocID="{2A57696F-9A60-48F3-9047-253BA3502203}" presName="node" presStyleLbl="node1" presStyleIdx="0" presStyleCnt="8" custLinFactNeighborX="-26250" custLinFactNeighborY="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431D4-0787-4A0D-8CE8-A9342C74B012}" type="pres">
      <dgm:prSet presAssocID="{C635F5B5-4E55-45CC-8714-5B474BFAD0D6}" presName="sibTrans" presStyleCnt="0"/>
      <dgm:spPr/>
    </dgm:pt>
    <dgm:pt modelId="{ECB2F090-686E-45B1-B917-396CBF6ABF96}" type="pres">
      <dgm:prSet presAssocID="{65A18346-6CA8-47B9-8D5B-CD5E9B811FB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E9B1D-AD8E-45AB-9376-3E8949C53DAB}" type="pres">
      <dgm:prSet presAssocID="{387E214D-9926-4266-AD03-373EF715055D}" presName="sibTrans" presStyleCnt="0"/>
      <dgm:spPr/>
    </dgm:pt>
    <dgm:pt modelId="{ECE1C872-15F5-4DBB-8BE6-92901C28D59D}" type="pres">
      <dgm:prSet presAssocID="{D5D139FD-E46D-4B65-9292-5D2D4A987EF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67380-5580-454A-BA05-0941F46F8FBD}" type="pres">
      <dgm:prSet presAssocID="{67E18AB7-EFDB-43B6-B07D-0705E32150EC}" presName="sibTrans" presStyleCnt="0"/>
      <dgm:spPr/>
    </dgm:pt>
    <dgm:pt modelId="{79BA7ECC-0C6B-4DA2-9AA7-29E4DEAD0D0D}" type="pres">
      <dgm:prSet presAssocID="{4F8D3F5E-91B4-49FF-915E-FC3AC310BC0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BC459-29FE-43D5-AED5-035D06D75FBA}" type="pres">
      <dgm:prSet presAssocID="{7449D36B-CFF6-49A4-81E1-D1E5A9E9DFE9}" presName="sibTrans" presStyleCnt="0"/>
      <dgm:spPr/>
    </dgm:pt>
    <dgm:pt modelId="{7E0B0B4E-C99B-4F6A-82F6-D9D35EF74513}" type="pres">
      <dgm:prSet presAssocID="{F4FBB5D5-F70A-44DA-829F-4A1330C858A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BBD19-5CCC-410C-B8A1-E9A821E63BC8}" type="pres">
      <dgm:prSet presAssocID="{40F718F6-B406-4CE0-AB8E-7B649541C464}" presName="sibTrans" presStyleCnt="0"/>
      <dgm:spPr/>
    </dgm:pt>
    <dgm:pt modelId="{98D2688E-6BBC-46C3-BFFF-532FA28F7762}" type="pres">
      <dgm:prSet presAssocID="{05D01CBD-F712-4DDE-AA9B-8B865044098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006A8-7D50-42D9-B8B7-FEC647AB7798}" type="pres">
      <dgm:prSet presAssocID="{D75C577B-3A5F-43CD-A48F-C48F6AAF2CF9}" presName="sibTrans" presStyleCnt="0"/>
      <dgm:spPr/>
    </dgm:pt>
    <dgm:pt modelId="{F61DA6E9-5332-4E4B-A0A2-400CD5D639EB}" type="pres">
      <dgm:prSet presAssocID="{0C5CD1F3-B3A9-4DA1-91DC-6FB7D0EE70D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1B544-539B-4178-8429-47FAC580A434}" type="pres">
      <dgm:prSet presAssocID="{9293AE63-BCAE-4F25-8989-4B6948128038}" presName="sibTrans" presStyleCnt="0"/>
      <dgm:spPr/>
    </dgm:pt>
    <dgm:pt modelId="{4DAEE49A-38DF-4BCD-B047-A26C622A7F48}" type="pres">
      <dgm:prSet presAssocID="{B26FF154-DDF8-4D75-A7C2-FAFBB7CACC1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BAF686-574E-4219-81FF-7E292F102BBF}" type="presOf" srcId="{4F8D3F5E-91B4-49FF-915E-FC3AC310BC03}" destId="{79BA7ECC-0C6B-4DA2-9AA7-29E4DEAD0D0D}" srcOrd="0" destOrd="0" presId="urn:microsoft.com/office/officeart/2005/8/layout/default"/>
    <dgm:cxn modelId="{1A812D0C-0D59-4754-8824-8099100704EC}" type="presOf" srcId="{65A18346-6CA8-47B9-8D5B-CD5E9B811FB6}" destId="{ECB2F090-686E-45B1-B917-396CBF6ABF96}" srcOrd="0" destOrd="0" presId="urn:microsoft.com/office/officeart/2005/8/layout/default"/>
    <dgm:cxn modelId="{E60E1DD1-EE87-404A-B8F0-D9596A0EBAA8}" srcId="{C1C4DA25-E4A3-4DDC-9A31-F7D50586F451}" destId="{0C5CD1F3-B3A9-4DA1-91DC-6FB7D0EE70DB}" srcOrd="6" destOrd="0" parTransId="{6E12487D-CFB6-4F6C-8BDA-9B2454A62B4E}" sibTransId="{9293AE63-BCAE-4F25-8989-4B6948128038}"/>
    <dgm:cxn modelId="{DD005104-9C0A-4817-AE20-EF4C40A59AD0}" type="presOf" srcId="{B26FF154-DDF8-4D75-A7C2-FAFBB7CACC1D}" destId="{4DAEE49A-38DF-4BCD-B047-A26C622A7F48}" srcOrd="0" destOrd="0" presId="urn:microsoft.com/office/officeart/2005/8/layout/default"/>
    <dgm:cxn modelId="{E848FEF9-FB49-4BB4-A605-628EDA51FA8A}" type="presOf" srcId="{2A57696F-9A60-48F3-9047-253BA3502203}" destId="{3B76F5B3-B628-498C-994E-C5EFF1FFDACA}" srcOrd="0" destOrd="0" presId="urn:microsoft.com/office/officeart/2005/8/layout/default"/>
    <dgm:cxn modelId="{6C3A6769-CDE9-48A2-9BAA-4C9E6D55D6F4}" srcId="{C1C4DA25-E4A3-4DDC-9A31-F7D50586F451}" destId="{F4FBB5D5-F70A-44DA-829F-4A1330C858AD}" srcOrd="4" destOrd="0" parTransId="{2F4BBA87-FBA8-40A7-BA58-A40BABFBFCA7}" sibTransId="{40F718F6-B406-4CE0-AB8E-7B649541C464}"/>
    <dgm:cxn modelId="{2778F72F-27F1-4EAE-BF02-ED95269B620D}" type="presOf" srcId="{0C5CD1F3-B3A9-4DA1-91DC-6FB7D0EE70DB}" destId="{F61DA6E9-5332-4E4B-A0A2-400CD5D639EB}" srcOrd="0" destOrd="0" presId="urn:microsoft.com/office/officeart/2005/8/layout/default"/>
    <dgm:cxn modelId="{B9B70BD5-490D-4D92-8732-863D53581536}" srcId="{C1C4DA25-E4A3-4DDC-9A31-F7D50586F451}" destId="{4F8D3F5E-91B4-49FF-915E-FC3AC310BC03}" srcOrd="3" destOrd="0" parTransId="{5CE02A26-7747-413C-A4D1-A11CBE762860}" sibTransId="{7449D36B-CFF6-49A4-81E1-D1E5A9E9DFE9}"/>
    <dgm:cxn modelId="{1C81674D-47C0-44DF-923D-5559B62256A8}" type="presOf" srcId="{D5D139FD-E46D-4B65-9292-5D2D4A987EF1}" destId="{ECE1C872-15F5-4DBB-8BE6-92901C28D59D}" srcOrd="0" destOrd="0" presId="urn:microsoft.com/office/officeart/2005/8/layout/default"/>
    <dgm:cxn modelId="{ADB6EA06-D48A-4F8B-A361-9CB1086E7D8E}" srcId="{C1C4DA25-E4A3-4DDC-9A31-F7D50586F451}" destId="{65A18346-6CA8-47B9-8D5B-CD5E9B811FB6}" srcOrd="1" destOrd="0" parTransId="{C73113DA-D9D9-4800-8811-BC8617B35D76}" sibTransId="{387E214D-9926-4266-AD03-373EF715055D}"/>
    <dgm:cxn modelId="{7D7E0FF1-DDD5-45C8-9D78-CA62561D4637}" type="presOf" srcId="{F4FBB5D5-F70A-44DA-829F-4A1330C858AD}" destId="{7E0B0B4E-C99B-4F6A-82F6-D9D35EF74513}" srcOrd="0" destOrd="0" presId="urn:microsoft.com/office/officeart/2005/8/layout/default"/>
    <dgm:cxn modelId="{E19954FE-12C1-4AA2-902E-834AB819425A}" type="presOf" srcId="{C1C4DA25-E4A3-4DDC-9A31-F7D50586F451}" destId="{CBD144E6-959D-4045-9DE6-28E4F19EF02A}" srcOrd="0" destOrd="0" presId="urn:microsoft.com/office/officeart/2005/8/layout/default"/>
    <dgm:cxn modelId="{582F0A5D-68B9-4722-A88D-8B469C99DBC7}" srcId="{C1C4DA25-E4A3-4DDC-9A31-F7D50586F451}" destId="{2A57696F-9A60-48F3-9047-253BA3502203}" srcOrd="0" destOrd="0" parTransId="{BF1A46AB-A62B-4063-9E4B-2D6A5F550BDB}" sibTransId="{C635F5B5-4E55-45CC-8714-5B474BFAD0D6}"/>
    <dgm:cxn modelId="{85B02B2B-6613-4795-99A9-BCDBCCDC5CEA}" srcId="{C1C4DA25-E4A3-4DDC-9A31-F7D50586F451}" destId="{05D01CBD-F712-4DDE-AA9B-8B8650440984}" srcOrd="5" destOrd="0" parTransId="{0800DAD0-CD38-44B2-8F2E-F4EA6A86D4FD}" sibTransId="{D75C577B-3A5F-43CD-A48F-C48F6AAF2CF9}"/>
    <dgm:cxn modelId="{067B1961-0760-4BC6-A7A2-5F6D4DCB3E8B}" type="presOf" srcId="{05D01CBD-F712-4DDE-AA9B-8B8650440984}" destId="{98D2688E-6BBC-46C3-BFFF-532FA28F7762}" srcOrd="0" destOrd="0" presId="urn:microsoft.com/office/officeart/2005/8/layout/default"/>
    <dgm:cxn modelId="{D5C06AE7-BADE-41BE-95C8-29B2DC1EF434}" srcId="{C1C4DA25-E4A3-4DDC-9A31-F7D50586F451}" destId="{D5D139FD-E46D-4B65-9292-5D2D4A987EF1}" srcOrd="2" destOrd="0" parTransId="{3B9F95E3-ABFA-4B03-8451-5693327F49EE}" sibTransId="{67E18AB7-EFDB-43B6-B07D-0705E32150EC}"/>
    <dgm:cxn modelId="{7C2DDC04-5B5E-4D1D-8ACF-95EF9EEC7680}" srcId="{C1C4DA25-E4A3-4DDC-9A31-F7D50586F451}" destId="{B26FF154-DDF8-4D75-A7C2-FAFBB7CACC1D}" srcOrd="7" destOrd="0" parTransId="{8949DDD2-AE18-4923-A635-F94FAA54FA23}" sibTransId="{13F0D5A6-8395-40B8-8691-755C157682BF}"/>
    <dgm:cxn modelId="{897048D7-D485-4072-BA67-F27C73045971}" type="presParOf" srcId="{CBD144E6-959D-4045-9DE6-28E4F19EF02A}" destId="{3B76F5B3-B628-498C-994E-C5EFF1FFDACA}" srcOrd="0" destOrd="0" presId="urn:microsoft.com/office/officeart/2005/8/layout/default"/>
    <dgm:cxn modelId="{6123ACE8-BE91-4FCD-9723-86DB0210869F}" type="presParOf" srcId="{CBD144E6-959D-4045-9DE6-28E4F19EF02A}" destId="{9EA431D4-0787-4A0D-8CE8-A9342C74B012}" srcOrd="1" destOrd="0" presId="urn:microsoft.com/office/officeart/2005/8/layout/default"/>
    <dgm:cxn modelId="{982DEB66-2510-4E5E-958A-C8418F165283}" type="presParOf" srcId="{CBD144E6-959D-4045-9DE6-28E4F19EF02A}" destId="{ECB2F090-686E-45B1-B917-396CBF6ABF96}" srcOrd="2" destOrd="0" presId="urn:microsoft.com/office/officeart/2005/8/layout/default"/>
    <dgm:cxn modelId="{0C51E31B-51AD-4414-B7E1-FFF658FC1D9B}" type="presParOf" srcId="{CBD144E6-959D-4045-9DE6-28E4F19EF02A}" destId="{E1CE9B1D-AD8E-45AB-9376-3E8949C53DAB}" srcOrd="3" destOrd="0" presId="urn:microsoft.com/office/officeart/2005/8/layout/default"/>
    <dgm:cxn modelId="{7A7F7F46-AA19-4782-8D3B-A971AB422D88}" type="presParOf" srcId="{CBD144E6-959D-4045-9DE6-28E4F19EF02A}" destId="{ECE1C872-15F5-4DBB-8BE6-92901C28D59D}" srcOrd="4" destOrd="0" presId="urn:microsoft.com/office/officeart/2005/8/layout/default"/>
    <dgm:cxn modelId="{BB7F41CE-5547-4020-9CDE-C0A081203882}" type="presParOf" srcId="{CBD144E6-959D-4045-9DE6-28E4F19EF02A}" destId="{DAA67380-5580-454A-BA05-0941F46F8FBD}" srcOrd="5" destOrd="0" presId="urn:microsoft.com/office/officeart/2005/8/layout/default"/>
    <dgm:cxn modelId="{8495CE75-65E4-4083-A64A-1C52793ED79A}" type="presParOf" srcId="{CBD144E6-959D-4045-9DE6-28E4F19EF02A}" destId="{79BA7ECC-0C6B-4DA2-9AA7-29E4DEAD0D0D}" srcOrd="6" destOrd="0" presId="urn:microsoft.com/office/officeart/2005/8/layout/default"/>
    <dgm:cxn modelId="{0F0C5B45-CACD-47DF-B440-1D1685FDFB98}" type="presParOf" srcId="{CBD144E6-959D-4045-9DE6-28E4F19EF02A}" destId="{272BC459-29FE-43D5-AED5-035D06D75FBA}" srcOrd="7" destOrd="0" presId="urn:microsoft.com/office/officeart/2005/8/layout/default"/>
    <dgm:cxn modelId="{8D6765A8-C74B-4203-9225-B4F3DC0785FC}" type="presParOf" srcId="{CBD144E6-959D-4045-9DE6-28E4F19EF02A}" destId="{7E0B0B4E-C99B-4F6A-82F6-D9D35EF74513}" srcOrd="8" destOrd="0" presId="urn:microsoft.com/office/officeart/2005/8/layout/default"/>
    <dgm:cxn modelId="{F4259BAD-1694-4CD6-9ADF-BDD88516599D}" type="presParOf" srcId="{CBD144E6-959D-4045-9DE6-28E4F19EF02A}" destId="{3B6BBD19-5CCC-410C-B8A1-E9A821E63BC8}" srcOrd="9" destOrd="0" presId="urn:microsoft.com/office/officeart/2005/8/layout/default"/>
    <dgm:cxn modelId="{5135DFBE-71D9-49B7-9F96-F48FE57953EA}" type="presParOf" srcId="{CBD144E6-959D-4045-9DE6-28E4F19EF02A}" destId="{98D2688E-6BBC-46C3-BFFF-532FA28F7762}" srcOrd="10" destOrd="0" presId="urn:microsoft.com/office/officeart/2005/8/layout/default"/>
    <dgm:cxn modelId="{143B2005-FA3A-40A4-805B-C4212FC331FA}" type="presParOf" srcId="{CBD144E6-959D-4045-9DE6-28E4F19EF02A}" destId="{6D7006A8-7D50-42D9-B8B7-FEC647AB7798}" srcOrd="11" destOrd="0" presId="urn:microsoft.com/office/officeart/2005/8/layout/default"/>
    <dgm:cxn modelId="{1626CB1D-0569-49B0-BBE8-BCBDAD20BC66}" type="presParOf" srcId="{CBD144E6-959D-4045-9DE6-28E4F19EF02A}" destId="{F61DA6E9-5332-4E4B-A0A2-400CD5D639EB}" srcOrd="12" destOrd="0" presId="urn:microsoft.com/office/officeart/2005/8/layout/default"/>
    <dgm:cxn modelId="{C2193608-F561-4721-91A8-328236AC0E9F}" type="presParOf" srcId="{CBD144E6-959D-4045-9DE6-28E4F19EF02A}" destId="{B2B1B544-539B-4178-8429-47FAC580A434}" srcOrd="13" destOrd="0" presId="urn:microsoft.com/office/officeart/2005/8/layout/default"/>
    <dgm:cxn modelId="{DD37041F-5668-463E-9A8F-191BAD4D479E}" type="presParOf" srcId="{CBD144E6-959D-4045-9DE6-28E4F19EF02A}" destId="{4DAEE49A-38DF-4BCD-B047-A26C622A7F48}" srcOrd="14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B9BFAD-C1C4-4A40-B00F-A51395B20EC0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9EC72BA-F804-4D03-AA0B-F3DABA0C668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800" b="0" i="0" u="none" strike="noStrike" dirty="0" smtClean="0">
              <a:latin typeface="Arial"/>
            </a:rPr>
            <a:t>Составление проекта бюджета на очередной финансовый год и плановый период     </a:t>
          </a:r>
          <a:r>
            <a:rPr lang="ru-RU" sz="1100" b="0" i="0" u="none" strike="noStrike" dirty="0" smtClean="0">
              <a:solidFill>
                <a:schemeClr val="tx2">
                  <a:lumMod val="75000"/>
                </a:schemeClr>
              </a:solidFill>
              <a:latin typeface="Arial"/>
            </a:rPr>
            <a:t>1 июля -15ноября</a:t>
          </a:r>
          <a:endParaRPr lang="ru-RU" sz="1100" dirty="0">
            <a:solidFill>
              <a:schemeClr val="tx2">
                <a:lumMod val="75000"/>
              </a:schemeClr>
            </a:solidFill>
          </a:endParaRPr>
        </a:p>
      </dgm:t>
    </dgm:pt>
    <dgm:pt modelId="{D1F064BA-F092-400C-8D4E-B42F0BAB3FC6}" type="parTrans" cxnId="{B3B86CE0-AF7A-4F86-9BB9-7397991A1976}">
      <dgm:prSet/>
      <dgm:spPr/>
      <dgm:t>
        <a:bodyPr/>
        <a:lstStyle/>
        <a:p>
          <a:endParaRPr lang="ru-RU"/>
        </a:p>
      </dgm:t>
    </dgm:pt>
    <dgm:pt modelId="{E8F6D032-9A0C-4C57-82FC-773AC085BA03}" type="sibTrans" cxnId="{B3B86CE0-AF7A-4F86-9BB9-7397991A197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EF84A87F-D9E1-40A3-9752-B13F1253C75B}">
      <dgm:prSet phldrT="[Текст]" custT="1"/>
      <dgm:spPr/>
      <dgm:t>
        <a:bodyPr/>
        <a:lstStyle/>
        <a:p>
          <a:r>
            <a:rPr lang="ru-RU" sz="1000" b="0" i="0" u="none" strike="noStrike" dirty="0" smtClean="0">
              <a:latin typeface="Arial"/>
            </a:rPr>
            <a:t>Рассмотрение и утверждение бюджета            </a:t>
          </a:r>
          <a:r>
            <a:rPr lang="ru-RU" sz="1050" b="0" i="0" u="none" strike="noStrike" dirty="0" smtClean="0">
              <a:solidFill>
                <a:schemeClr val="tx2">
                  <a:lumMod val="75000"/>
                </a:schemeClr>
              </a:solidFill>
              <a:latin typeface="Arial"/>
            </a:rPr>
            <a:t>16 ноября - 28декабря</a:t>
          </a:r>
          <a:endParaRPr lang="ru-RU" sz="1050" dirty="0">
            <a:solidFill>
              <a:schemeClr val="tx2">
                <a:lumMod val="75000"/>
              </a:schemeClr>
            </a:solidFill>
          </a:endParaRPr>
        </a:p>
      </dgm:t>
    </dgm:pt>
    <dgm:pt modelId="{56D18713-1EEF-44CB-9499-E55A9DE4D321}" type="parTrans" cxnId="{6C5A7B19-EEC8-498B-873B-BF4D7FD59338}">
      <dgm:prSet/>
      <dgm:spPr/>
      <dgm:t>
        <a:bodyPr/>
        <a:lstStyle/>
        <a:p>
          <a:endParaRPr lang="ru-RU"/>
        </a:p>
      </dgm:t>
    </dgm:pt>
    <dgm:pt modelId="{C41E68A4-4BBB-4BF3-B202-38E9B5E5CA13}" type="sibTrans" cxnId="{6C5A7B19-EEC8-498B-873B-BF4D7FD59338}">
      <dgm:prSet/>
      <dgm:spPr/>
      <dgm:t>
        <a:bodyPr/>
        <a:lstStyle/>
        <a:p>
          <a:endParaRPr lang="ru-RU"/>
        </a:p>
      </dgm:t>
    </dgm:pt>
    <dgm:pt modelId="{8D2E1330-5FF2-4BE1-89E7-4ABD2989281E}">
      <dgm:prSet phldrT="[Текст]" custT="1"/>
      <dgm:spPr/>
      <dgm:t>
        <a:bodyPr/>
        <a:lstStyle/>
        <a:p>
          <a:r>
            <a:rPr lang="ru-RU" sz="1200" b="0" i="0" u="none" strike="noStrike" dirty="0" smtClean="0">
              <a:latin typeface="Arial"/>
            </a:rPr>
            <a:t>Исполнение местного бюджета        </a:t>
          </a:r>
          <a:r>
            <a:rPr lang="ru-RU" sz="1200" b="0" i="0" u="none" strike="noStrike" dirty="0" smtClean="0">
              <a:solidFill>
                <a:schemeClr val="tx2">
                  <a:lumMod val="75000"/>
                </a:schemeClr>
              </a:solidFill>
              <a:latin typeface="Arial"/>
            </a:rPr>
            <a:t>1 января- 31декабря</a:t>
          </a:r>
          <a:endParaRPr lang="ru-RU" sz="1200" dirty="0">
            <a:solidFill>
              <a:schemeClr val="tx2">
                <a:lumMod val="75000"/>
              </a:schemeClr>
            </a:solidFill>
          </a:endParaRPr>
        </a:p>
      </dgm:t>
    </dgm:pt>
    <dgm:pt modelId="{E2164781-8DFF-40F1-AA6A-544D4412C677}" type="parTrans" cxnId="{F41E3219-654A-409A-83E7-2ABBA485C40D}">
      <dgm:prSet/>
      <dgm:spPr/>
      <dgm:t>
        <a:bodyPr/>
        <a:lstStyle/>
        <a:p>
          <a:endParaRPr lang="ru-RU"/>
        </a:p>
      </dgm:t>
    </dgm:pt>
    <dgm:pt modelId="{F59E2C17-2BFA-4903-8740-11D1AD931584}" type="sibTrans" cxnId="{F41E3219-654A-409A-83E7-2ABBA485C40D}">
      <dgm:prSet/>
      <dgm:spPr/>
      <dgm:t>
        <a:bodyPr/>
        <a:lstStyle/>
        <a:p>
          <a:endParaRPr lang="ru-RU"/>
        </a:p>
      </dgm:t>
    </dgm:pt>
    <dgm:pt modelId="{CD1B8E8E-79CB-4761-90F1-0AECA98CCD72}">
      <dgm:prSet phldrT="[Текст]" custT="1"/>
      <dgm:spPr/>
      <dgm:t>
        <a:bodyPr/>
        <a:lstStyle/>
        <a:p>
          <a:r>
            <a:rPr lang="ru-RU" sz="1300" b="0" i="0" u="none" strike="noStrike" dirty="0" smtClean="0">
              <a:latin typeface="Arial"/>
            </a:rPr>
            <a:t>Годовая отчетность   </a:t>
          </a:r>
          <a:r>
            <a:rPr lang="ru-RU" sz="1200" b="0" i="0" u="none" strike="noStrike" dirty="0" smtClean="0">
              <a:solidFill>
                <a:schemeClr val="tx2">
                  <a:lumMod val="75000"/>
                </a:schemeClr>
              </a:solidFill>
              <a:latin typeface="Arial"/>
            </a:rPr>
            <a:t>1 февраля-1 марта</a:t>
          </a:r>
          <a:endParaRPr lang="ru-RU" sz="1200" dirty="0">
            <a:solidFill>
              <a:schemeClr val="tx2">
                <a:lumMod val="75000"/>
              </a:schemeClr>
            </a:solidFill>
          </a:endParaRPr>
        </a:p>
      </dgm:t>
    </dgm:pt>
    <dgm:pt modelId="{D967A6C5-1594-478E-8057-09863BD92A85}" type="parTrans" cxnId="{2D962161-CC95-46B6-87C0-114533BA088E}">
      <dgm:prSet/>
      <dgm:spPr/>
      <dgm:t>
        <a:bodyPr/>
        <a:lstStyle/>
        <a:p>
          <a:endParaRPr lang="ru-RU"/>
        </a:p>
      </dgm:t>
    </dgm:pt>
    <dgm:pt modelId="{2BD00A62-FAC2-46C0-955A-0164BE765556}" type="sibTrans" cxnId="{2D962161-CC95-46B6-87C0-114533BA088E}">
      <dgm:prSet/>
      <dgm:spPr/>
      <dgm:t>
        <a:bodyPr/>
        <a:lstStyle/>
        <a:p>
          <a:endParaRPr lang="ru-RU"/>
        </a:p>
      </dgm:t>
    </dgm:pt>
    <dgm:pt modelId="{2A1A989D-9181-4983-868D-ABC408CD854B}" type="pres">
      <dgm:prSet presAssocID="{74B9BFAD-C1C4-4A40-B00F-A51395B20E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67F2B8-E277-4AE6-9A1F-2921846247FA}" type="pres">
      <dgm:prSet presAssocID="{99EC72BA-F804-4D03-AA0B-F3DABA0C668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5BA6D-2810-4D4C-8FF3-3CB46F5B2235}" type="pres">
      <dgm:prSet presAssocID="{E8F6D032-9A0C-4C57-82FC-773AC085BA0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E2B218B-87C2-4434-9D35-3C3E81B240FA}" type="pres">
      <dgm:prSet presAssocID="{E8F6D032-9A0C-4C57-82FC-773AC085BA0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4A3E0A3C-BBF5-429F-A580-E8426070CDB0}" type="pres">
      <dgm:prSet presAssocID="{EF84A87F-D9E1-40A3-9752-B13F1253C75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EFB70-B91E-456F-AC45-2EE0C6069F11}" type="pres">
      <dgm:prSet presAssocID="{C41E68A4-4BBB-4BF3-B202-38E9B5E5CA1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722398F8-E0FA-4152-B545-A816A14B74D6}" type="pres">
      <dgm:prSet presAssocID="{C41E68A4-4BBB-4BF3-B202-38E9B5E5CA1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B5C9CF5E-5CE4-4984-9F6D-3EF4FC18F5E3}" type="pres">
      <dgm:prSet presAssocID="{8D2E1330-5FF2-4BE1-89E7-4ABD298928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B100C-E0D8-4350-B792-3BEE41AB669D}" type="pres">
      <dgm:prSet presAssocID="{F59E2C17-2BFA-4903-8740-11D1AD93158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4FCF876-01F7-42A2-BEBD-FEE57B57125D}" type="pres">
      <dgm:prSet presAssocID="{F59E2C17-2BFA-4903-8740-11D1AD931584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F463A91-0A2F-4D5D-A2EE-F76587B90A7B}" type="pres">
      <dgm:prSet presAssocID="{CD1B8E8E-79CB-4761-90F1-0AECA98CCD7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4CFCC-F32C-48F5-95CE-31D645B355D7}" type="pres">
      <dgm:prSet presAssocID="{2BD00A62-FAC2-46C0-955A-0164BE765556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0FB8CB9-6A65-4F54-B046-4E7CC3238877}" type="pres">
      <dgm:prSet presAssocID="{2BD00A62-FAC2-46C0-955A-0164BE765556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1849EDA0-B9CF-40C7-9D49-86B762547DDE}" type="presOf" srcId="{F59E2C17-2BFA-4903-8740-11D1AD931584}" destId="{DC3B100C-E0D8-4350-B792-3BEE41AB669D}" srcOrd="0" destOrd="0" presId="urn:microsoft.com/office/officeart/2005/8/layout/cycle2"/>
    <dgm:cxn modelId="{E5F8F4B4-48F3-4448-93E5-3B574C645C27}" type="presOf" srcId="{74B9BFAD-C1C4-4A40-B00F-A51395B20EC0}" destId="{2A1A989D-9181-4983-868D-ABC408CD854B}" srcOrd="0" destOrd="0" presId="urn:microsoft.com/office/officeart/2005/8/layout/cycle2"/>
    <dgm:cxn modelId="{F41E3219-654A-409A-83E7-2ABBA485C40D}" srcId="{74B9BFAD-C1C4-4A40-B00F-A51395B20EC0}" destId="{8D2E1330-5FF2-4BE1-89E7-4ABD2989281E}" srcOrd="2" destOrd="0" parTransId="{E2164781-8DFF-40F1-AA6A-544D4412C677}" sibTransId="{F59E2C17-2BFA-4903-8740-11D1AD931584}"/>
    <dgm:cxn modelId="{6C5A7B19-EEC8-498B-873B-BF4D7FD59338}" srcId="{74B9BFAD-C1C4-4A40-B00F-A51395B20EC0}" destId="{EF84A87F-D9E1-40A3-9752-B13F1253C75B}" srcOrd="1" destOrd="0" parTransId="{56D18713-1EEF-44CB-9499-E55A9DE4D321}" sibTransId="{C41E68A4-4BBB-4BF3-B202-38E9B5E5CA13}"/>
    <dgm:cxn modelId="{B6A33214-4949-4DCB-BD07-0BF77E2DE9BA}" type="presOf" srcId="{2BD00A62-FAC2-46C0-955A-0164BE765556}" destId="{A0FB8CB9-6A65-4F54-B046-4E7CC3238877}" srcOrd="1" destOrd="0" presId="urn:microsoft.com/office/officeart/2005/8/layout/cycle2"/>
    <dgm:cxn modelId="{C71FF6A6-0703-4584-B41C-816391AD74C0}" type="presOf" srcId="{C41E68A4-4BBB-4BF3-B202-38E9B5E5CA13}" destId="{722398F8-E0FA-4152-B545-A816A14B74D6}" srcOrd="1" destOrd="0" presId="urn:microsoft.com/office/officeart/2005/8/layout/cycle2"/>
    <dgm:cxn modelId="{B04FB02E-1FE0-441F-8804-A22022BECF57}" type="presOf" srcId="{99EC72BA-F804-4D03-AA0B-F3DABA0C6688}" destId="{3967F2B8-E277-4AE6-9A1F-2921846247FA}" srcOrd="0" destOrd="0" presId="urn:microsoft.com/office/officeart/2005/8/layout/cycle2"/>
    <dgm:cxn modelId="{896D0339-138D-475F-A960-C1800C6DB848}" type="presOf" srcId="{CD1B8E8E-79CB-4761-90F1-0AECA98CCD72}" destId="{4F463A91-0A2F-4D5D-A2EE-F76587B90A7B}" srcOrd="0" destOrd="0" presId="urn:microsoft.com/office/officeart/2005/8/layout/cycle2"/>
    <dgm:cxn modelId="{B3B86CE0-AF7A-4F86-9BB9-7397991A1976}" srcId="{74B9BFAD-C1C4-4A40-B00F-A51395B20EC0}" destId="{99EC72BA-F804-4D03-AA0B-F3DABA0C6688}" srcOrd="0" destOrd="0" parTransId="{D1F064BA-F092-400C-8D4E-B42F0BAB3FC6}" sibTransId="{E8F6D032-9A0C-4C57-82FC-773AC085BA03}"/>
    <dgm:cxn modelId="{7680BF6C-6206-455D-AABF-D91D2B52DF1E}" type="presOf" srcId="{E8F6D032-9A0C-4C57-82FC-773AC085BA03}" destId="{9A25BA6D-2810-4D4C-8FF3-3CB46F5B2235}" srcOrd="0" destOrd="0" presId="urn:microsoft.com/office/officeart/2005/8/layout/cycle2"/>
    <dgm:cxn modelId="{CAF58F84-5662-42F8-A171-963D2F77986F}" type="presOf" srcId="{E8F6D032-9A0C-4C57-82FC-773AC085BA03}" destId="{6E2B218B-87C2-4434-9D35-3C3E81B240FA}" srcOrd="1" destOrd="0" presId="urn:microsoft.com/office/officeart/2005/8/layout/cycle2"/>
    <dgm:cxn modelId="{9CE85317-C746-486D-A105-6772CA1CAD01}" type="presOf" srcId="{8D2E1330-5FF2-4BE1-89E7-4ABD2989281E}" destId="{B5C9CF5E-5CE4-4984-9F6D-3EF4FC18F5E3}" srcOrd="0" destOrd="0" presId="urn:microsoft.com/office/officeart/2005/8/layout/cycle2"/>
    <dgm:cxn modelId="{91931E84-22C8-4583-B75F-6132ED2DEE48}" type="presOf" srcId="{C41E68A4-4BBB-4BF3-B202-38E9B5E5CA13}" destId="{7A4EFB70-B91E-456F-AC45-2EE0C6069F11}" srcOrd="0" destOrd="0" presId="urn:microsoft.com/office/officeart/2005/8/layout/cycle2"/>
    <dgm:cxn modelId="{A56962B0-F917-4F12-84F9-4E3C2D7B5DF8}" type="presOf" srcId="{F59E2C17-2BFA-4903-8740-11D1AD931584}" destId="{24FCF876-01F7-42A2-BEBD-FEE57B57125D}" srcOrd="1" destOrd="0" presId="urn:microsoft.com/office/officeart/2005/8/layout/cycle2"/>
    <dgm:cxn modelId="{2D962161-CC95-46B6-87C0-114533BA088E}" srcId="{74B9BFAD-C1C4-4A40-B00F-A51395B20EC0}" destId="{CD1B8E8E-79CB-4761-90F1-0AECA98CCD72}" srcOrd="3" destOrd="0" parTransId="{D967A6C5-1594-478E-8057-09863BD92A85}" sibTransId="{2BD00A62-FAC2-46C0-955A-0164BE765556}"/>
    <dgm:cxn modelId="{A82916F4-3BAB-4929-91C4-81F99B819C91}" type="presOf" srcId="{2BD00A62-FAC2-46C0-955A-0164BE765556}" destId="{48C4CFCC-F32C-48F5-95CE-31D645B355D7}" srcOrd="0" destOrd="0" presId="urn:microsoft.com/office/officeart/2005/8/layout/cycle2"/>
    <dgm:cxn modelId="{81150106-673F-4C7D-AABD-C82115C82A5D}" type="presOf" srcId="{EF84A87F-D9E1-40A3-9752-B13F1253C75B}" destId="{4A3E0A3C-BBF5-429F-A580-E8426070CDB0}" srcOrd="0" destOrd="0" presId="urn:microsoft.com/office/officeart/2005/8/layout/cycle2"/>
    <dgm:cxn modelId="{2ED4D275-363D-47D5-8379-AA1AE70386F2}" type="presParOf" srcId="{2A1A989D-9181-4983-868D-ABC408CD854B}" destId="{3967F2B8-E277-4AE6-9A1F-2921846247FA}" srcOrd="0" destOrd="0" presId="urn:microsoft.com/office/officeart/2005/8/layout/cycle2"/>
    <dgm:cxn modelId="{25FD4B6B-0701-4102-A5FC-963535333116}" type="presParOf" srcId="{2A1A989D-9181-4983-868D-ABC408CD854B}" destId="{9A25BA6D-2810-4D4C-8FF3-3CB46F5B2235}" srcOrd="1" destOrd="0" presId="urn:microsoft.com/office/officeart/2005/8/layout/cycle2"/>
    <dgm:cxn modelId="{CDFEC5C7-9AE7-4CB0-B005-2148B9AE1402}" type="presParOf" srcId="{9A25BA6D-2810-4D4C-8FF3-3CB46F5B2235}" destId="{6E2B218B-87C2-4434-9D35-3C3E81B240FA}" srcOrd="0" destOrd="0" presId="urn:microsoft.com/office/officeart/2005/8/layout/cycle2"/>
    <dgm:cxn modelId="{AA06129E-E8DC-46B2-A6E7-FB10B97130AD}" type="presParOf" srcId="{2A1A989D-9181-4983-868D-ABC408CD854B}" destId="{4A3E0A3C-BBF5-429F-A580-E8426070CDB0}" srcOrd="2" destOrd="0" presId="urn:microsoft.com/office/officeart/2005/8/layout/cycle2"/>
    <dgm:cxn modelId="{510DBC1A-07B2-4911-8B81-EBDFEDFD5905}" type="presParOf" srcId="{2A1A989D-9181-4983-868D-ABC408CD854B}" destId="{7A4EFB70-B91E-456F-AC45-2EE0C6069F11}" srcOrd="3" destOrd="0" presId="urn:microsoft.com/office/officeart/2005/8/layout/cycle2"/>
    <dgm:cxn modelId="{D9574181-42B1-40F9-8DDF-D49671AD99B3}" type="presParOf" srcId="{7A4EFB70-B91E-456F-AC45-2EE0C6069F11}" destId="{722398F8-E0FA-4152-B545-A816A14B74D6}" srcOrd="0" destOrd="0" presId="urn:microsoft.com/office/officeart/2005/8/layout/cycle2"/>
    <dgm:cxn modelId="{DF9C02F7-F5AD-48AF-BA74-6AC5D8AED88C}" type="presParOf" srcId="{2A1A989D-9181-4983-868D-ABC408CD854B}" destId="{B5C9CF5E-5CE4-4984-9F6D-3EF4FC18F5E3}" srcOrd="4" destOrd="0" presId="urn:microsoft.com/office/officeart/2005/8/layout/cycle2"/>
    <dgm:cxn modelId="{C3A397FD-D7CE-44C1-9520-DBBB56D84A3D}" type="presParOf" srcId="{2A1A989D-9181-4983-868D-ABC408CD854B}" destId="{DC3B100C-E0D8-4350-B792-3BEE41AB669D}" srcOrd="5" destOrd="0" presId="urn:microsoft.com/office/officeart/2005/8/layout/cycle2"/>
    <dgm:cxn modelId="{1FD06F7D-8BF5-4241-848D-0862C1AE79B5}" type="presParOf" srcId="{DC3B100C-E0D8-4350-B792-3BEE41AB669D}" destId="{24FCF876-01F7-42A2-BEBD-FEE57B57125D}" srcOrd="0" destOrd="0" presId="urn:microsoft.com/office/officeart/2005/8/layout/cycle2"/>
    <dgm:cxn modelId="{64296005-EB98-4FDE-A5F7-CA17BF8FA3DC}" type="presParOf" srcId="{2A1A989D-9181-4983-868D-ABC408CD854B}" destId="{4F463A91-0A2F-4D5D-A2EE-F76587B90A7B}" srcOrd="6" destOrd="0" presId="urn:microsoft.com/office/officeart/2005/8/layout/cycle2"/>
    <dgm:cxn modelId="{3D33A35A-AE57-481E-9213-C3E9CE6DF2F8}" type="presParOf" srcId="{2A1A989D-9181-4983-868D-ABC408CD854B}" destId="{48C4CFCC-F32C-48F5-95CE-31D645B355D7}" srcOrd="7" destOrd="0" presId="urn:microsoft.com/office/officeart/2005/8/layout/cycle2"/>
    <dgm:cxn modelId="{FACF6AB5-5248-4C2F-9AD2-BA35D51ED78E}" type="presParOf" srcId="{48C4CFCC-F32C-48F5-95CE-31D645B355D7}" destId="{A0FB8CB9-6A65-4F54-B046-4E7CC3238877}" srcOrd="0" destOrd="0" presId="urn:microsoft.com/office/officeart/2005/8/layout/cycle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5D5006-432B-406A-97A4-E2CB291326BC}" type="doc">
      <dgm:prSet loTypeId="urn:microsoft.com/office/officeart/2005/8/layout/defaul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2BDFE2-015D-41F2-81E3-9CF5D0B7257C}">
      <dgm:prSet phldrT="[Текст]"/>
      <dgm:spPr/>
      <dgm:t>
        <a:bodyPr/>
        <a:lstStyle/>
        <a:p>
          <a:r>
            <a:rPr lang="ru-RU" dirty="0" smtClean="0"/>
            <a:t>ГОСУДАРСТВЕННОЕ (МУНИЦИПАЛЬНОЕ) ЗАДАНИЕ - документ, устанавливающий требования к составу, качеству и (или) объему (содержанию), условиям, порядку и результатам оказания государственных (муниципальных) услуг (выполнения работ).</a:t>
          </a:r>
          <a:endParaRPr lang="ru-RU" dirty="0"/>
        </a:p>
      </dgm:t>
    </dgm:pt>
    <dgm:pt modelId="{06B47CAC-E7E1-48BF-B5D6-1B2456432F39}" type="parTrans" cxnId="{B0ECC1DE-83E5-489D-9C89-2ED630B05C6A}">
      <dgm:prSet/>
      <dgm:spPr/>
      <dgm:t>
        <a:bodyPr/>
        <a:lstStyle/>
        <a:p>
          <a:endParaRPr lang="ru-RU"/>
        </a:p>
      </dgm:t>
    </dgm:pt>
    <dgm:pt modelId="{75C711FC-2E1A-434D-AE0D-21C05D96417B}" type="sibTrans" cxnId="{B0ECC1DE-83E5-489D-9C89-2ED630B05C6A}">
      <dgm:prSet/>
      <dgm:spPr/>
      <dgm:t>
        <a:bodyPr/>
        <a:lstStyle/>
        <a:p>
          <a:endParaRPr lang="ru-RU"/>
        </a:p>
      </dgm:t>
    </dgm:pt>
    <dgm:pt modelId="{686B83D5-CB22-44A5-B31E-996ADE465D0E}">
      <dgm:prSet phldrT="[Текст]"/>
      <dgm:spPr/>
      <dgm:t>
        <a:bodyPr/>
        <a:lstStyle/>
        <a:p>
          <a:r>
            <a:rPr lang="ru-RU" dirty="0" smtClean="0"/>
            <a:t>ДЕФИЦИТ БЮДЖЕТА - это сумма, на которую расходы превышают его доходы</a:t>
          </a:r>
          <a:endParaRPr lang="ru-RU" dirty="0"/>
        </a:p>
      </dgm:t>
    </dgm:pt>
    <dgm:pt modelId="{2A085F59-5B93-4C84-B9F2-31689C9169A0}" type="parTrans" cxnId="{7C15D33C-8753-42C7-A2B8-9FF108B46513}">
      <dgm:prSet/>
      <dgm:spPr/>
      <dgm:t>
        <a:bodyPr/>
        <a:lstStyle/>
        <a:p>
          <a:endParaRPr lang="ru-RU"/>
        </a:p>
      </dgm:t>
    </dgm:pt>
    <dgm:pt modelId="{04F2F5E2-1C98-452F-B1D1-BE27AED0B3FC}" type="sibTrans" cxnId="{7C15D33C-8753-42C7-A2B8-9FF108B46513}">
      <dgm:prSet/>
      <dgm:spPr/>
      <dgm:t>
        <a:bodyPr/>
        <a:lstStyle/>
        <a:p>
          <a:endParaRPr lang="ru-RU"/>
        </a:p>
      </dgm:t>
    </dgm:pt>
    <dgm:pt modelId="{B608B523-C842-41D2-B848-385A5EDBB240}">
      <dgm:prSet phldrT="[Текст]"/>
      <dgm:spPr/>
      <dgm:t>
        <a:bodyPr/>
        <a:lstStyle/>
        <a:p>
          <a:r>
            <a:rPr lang="ru-RU" dirty="0" smtClean="0"/>
            <a:t>ДОТАЦИИ -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</a:r>
          <a:endParaRPr lang="ru-RU" dirty="0"/>
        </a:p>
      </dgm:t>
    </dgm:pt>
    <dgm:pt modelId="{7E402102-36A8-4994-A841-45FC57F78685}" type="parTrans" cxnId="{2B9CD257-491E-4015-B2D8-251A57A9C406}">
      <dgm:prSet/>
      <dgm:spPr/>
      <dgm:t>
        <a:bodyPr/>
        <a:lstStyle/>
        <a:p>
          <a:endParaRPr lang="ru-RU"/>
        </a:p>
      </dgm:t>
    </dgm:pt>
    <dgm:pt modelId="{9A313128-3CCC-4886-9144-717EAECCC664}" type="sibTrans" cxnId="{2B9CD257-491E-4015-B2D8-251A57A9C406}">
      <dgm:prSet/>
      <dgm:spPr/>
      <dgm:t>
        <a:bodyPr/>
        <a:lstStyle/>
        <a:p>
          <a:endParaRPr lang="ru-RU"/>
        </a:p>
      </dgm:t>
    </dgm:pt>
    <dgm:pt modelId="{0FD505AA-B0B9-4E5C-96EE-82A94DDEE34F}">
      <dgm:prSet phldrT="[Текст]"/>
      <dgm:spPr/>
      <dgm:t>
        <a:bodyPr/>
        <a:lstStyle/>
        <a:p>
          <a:r>
            <a:rPr lang="ru-RU" dirty="0" smtClean="0"/>
            <a:t>ДОХОДЫ БЮДЖЕТА - поступающие в бюджет денежные средства, за исключением средств, являющихся источниками финансирования дефицита бюджета.</a:t>
          </a:r>
          <a:endParaRPr lang="ru-RU" dirty="0"/>
        </a:p>
      </dgm:t>
    </dgm:pt>
    <dgm:pt modelId="{051903E6-7E64-4B58-8254-07E56CFA43FD}" type="parTrans" cxnId="{01154049-567E-4D5F-8D37-2D92193037A1}">
      <dgm:prSet/>
      <dgm:spPr/>
      <dgm:t>
        <a:bodyPr/>
        <a:lstStyle/>
        <a:p>
          <a:endParaRPr lang="ru-RU"/>
        </a:p>
      </dgm:t>
    </dgm:pt>
    <dgm:pt modelId="{473E5178-BB1E-4B37-BF37-A4C61099BDD5}" type="sibTrans" cxnId="{01154049-567E-4D5F-8D37-2D92193037A1}">
      <dgm:prSet/>
      <dgm:spPr/>
      <dgm:t>
        <a:bodyPr/>
        <a:lstStyle/>
        <a:p>
          <a:endParaRPr lang="ru-RU"/>
        </a:p>
      </dgm:t>
    </dgm:pt>
    <dgm:pt modelId="{49B7E030-F85F-4D61-B141-0B9FF7E7FF6A}">
      <dgm:prSet/>
      <dgm:spPr/>
      <dgm:t>
        <a:bodyPr/>
        <a:lstStyle/>
        <a:p>
          <a:r>
            <a:rPr lang="ru-RU" dirty="0" smtClean="0"/>
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</a:r>
        </a:p>
        <a:p>
          <a:endParaRPr lang="ru-RU" dirty="0" smtClean="0"/>
        </a:p>
        <a:p>
          <a:endParaRPr lang="ru-RU" dirty="0"/>
        </a:p>
      </dgm:t>
    </dgm:pt>
    <dgm:pt modelId="{4234EC43-73DE-4572-BA47-5CDD0F14ED8F}" type="parTrans" cxnId="{88DF5DC3-48D9-4695-BEA7-F183570AC56F}">
      <dgm:prSet/>
      <dgm:spPr/>
      <dgm:t>
        <a:bodyPr/>
        <a:lstStyle/>
        <a:p>
          <a:endParaRPr lang="ru-RU"/>
        </a:p>
      </dgm:t>
    </dgm:pt>
    <dgm:pt modelId="{21276D10-11BE-4162-9504-748ACE5C6C34}" type="sibTrans" cxnId="{88DF5DC3-48D9-4695-BEA7-F183570AC56F}">
      <dgm:prSet/>
      <dgm:spPr/>
      <dgm:t>
        <a:bodyPr/>
        <a:lstStyle/>
        <a:p>
          <a:endParaRPr lang="ru-RU"/>
        </a:p>
      </dgm:t>
    </dgm:pt>
    <dgm:pt modelId="{E0F2E608-F4DC-43F0-BB00-127A4F389C4F}">
      <dgm:prSet/>
      <dgm:spPr/>
      <dgm:t>
        <a:bodyPr/>
        <a:lstStyle/>
        <a:p>
          <a:r>
            <a:rPr lang="ru-RU" dirty="0" smtClean="0"/>
            <a:t>БЮДЖЕТ МУНИЦИПАЛЬНОГО ОБРАЗОВАНИЯ - это форма образования и расходования денежных средств в расчете на финансовый год, предназначенных для обеспечения задач и функций, отнесенных к предметам ведения местного самоуправления, путём исполнения расходных обязательств соответствующего муниципального образования. Бюджет муниципального образования утверждается представительным органом местного самоуправления.</a:t>
          </a:r>
          <a:endParaRPr lang="ru-RU" dirty="0"/>
        </a:p>
      </dgm:t>
    </dgm:pt>
    <dgm:pt modelId="{86FF97A7-1274-482A-B1A2-D459991EDDB1}" type="parTrans" cxnId="{201639A1-2A1C-4A97-885D-666625AD9E67}">
      <dgm:prSet/>
      <dgm:spPr/>
      <dgm:t>
        <a:bodyPr/>
        <a:lstStyle/>
        <a:p>
          <a:endParaRPr lang="ru-RU"/>
        </a:p>
      </dgm:t>
    </dgm:pt>
    <dgm:pt modelId="{8E5A2547-EBD4-4E07-A9B0-9B79F5D226DC}" type="sibTrans" cxnId="{201639A1-2A1C-4A97-885D-666625AD9E67}">
      <dgm:prSet/>
      <dgm:spPr/>
      <dgm:t>
        <a:bodyPr/>
        <a:lstStyle/>
        <a:p>
          <a:endParaRPr lang="ru-RU"/>
        </a:p>
      </dgm:t>
    </dgm:pt>
    <dgm:pt modelId="{3BA50C39-F7D9-482F-8E1F-B862C441C85C}" type="pres">
      <dgm:prSet presAssocID="{EB5D5006-432B-406A-97A4-E2CB291326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DD803A-B941-4AEE-99EF-F9D0CC89FB73}" type="pres">
      <dgm:prSet presAssocID="{612BDFE2-015D-41F2-81E3-9CF5D0B7257C}" presName="node" presStyleLbl="node1" presStyleIdx="0" presStyleCnt="6" custLinFactX="12777" custLinFactNeighborX="100000" custLinFactNeighborY="61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409E558-0188-4893-AC9B-BFE7C64F7879}" type="pres">
      <dgm:prSet presAssocID="{75C711FC-2E1A-434D-AE0D-21C05D96417B}" presName="sibTrans" presStyleCnt="0"/>
      <dgm:spPr/>
      <dgm:t>
        <a:bodyPr/>
        <a:lstStyle/>
        <a:p>
          <a:endParaRPr lang="ru-RU"/>
        </a:p>
      </dgm:t>
    </dgm:pt>
    <dgm:pt modelId="{00DCE202-B6C1-463A-962E-0F75F8B33E8D}" type="pres">
      <dgm:prSet presAssocID="{E0F2E608-F4DC-43F0-BB00-127A4F389C4F}" presName="node" presStyleLbl="node1" presStyleIdx="1" presStyleCnt="6" custLinFactX="8334" custLinFactNeighborX="100000" custLinFactNeighborY="61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5A53D82-5948-404A-8ACE-26DD84B9CE68}" type="pres">
      <dgm:prSet presAssocID="{8E5A2547-EBD4-4E07-A9B0-9B79F5D226DC}" presName="sibTrans" presStyleCnt="0"/>
      <dgm:spPr/>
      <dgm:t>
        <a:bodyPr/>
        <a:lstStyle/>
        <a:p>
          <a:endParaRPr lang="ru-RU"/>
        </a:p>
      </dgm:t>
    </dgm:pt>
    <dgm:pt modelId="{A6CB2F7D-B492-4B8D-9D3A-A691353495D0}" type="pres">
      <dgm:prSet presAssocID="{49B7E030-F85F-4D61-B141-0B9FF7E7FF6A}" presName="node" presStyleLbl="node1" presStyleIdx="2" presStyleCnt="6" custLinFactX="-100000" custLinFactNeighborX="-118334" custLinFactNeighborY="61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E47F91E-F892-45F0-9BF0-45DA6728C5C8}" type="pres">
      <dgm:prSet presAssocID="{21276D10-11BE-4162-9504-748ACE5C6C34}" presName="sibTrans" presStyleCnt="0"/>
      <dgm:spPr/>
      <dgm:t>
        <a:bodyPr/>
        <a:lstStyle/>
        <a:p>
          <a:endParaRPr lang="ru-RU"/>
        </a:p>
      </dgm:t>
    </dgm:pt>
    <dgm:pt modelId="{922F3AB0-3DD9-43A0-BDA7-CC46C96BA43D}" type="pres">
      <dgm:prSet presAssocID="{686B83D5-CB22-44A5-B31E-996ADE465D0E}" presName="node" presStyleLbl="node1" presStyleIdx="3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010924F-5823-4773-A0ED-7340D3693693}" type="pres">
      <dgm:prSet presAssocID="{04F2F5E2-1C98-452F-B1D1-BE27AED0B3FC}" presName="sibTrans" presStyleCnt="0"/>
      <dgm:spPr/>
      <dgm:t>
        <a:bodyPr/>
        <a:lstStyle/>
        <a:p>
          <a:endParaRPr lang="ru-RU"/>
        </a:p>
      </dgm:t>
    </dgm:pt>
    <dgm:pt modelId="{67592F89-44B3-402A-A948-4CD67591DC7D}" type="pres">
      <dgm:prSet presAssocID="{B608B523-C842-41D2-B848-385A5EDBB240}" presName="node" presStyleLbl="node1" presStyleIdx="4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D31986A-E3AF-4B27-A66E-CC6C56F1B014}" type="pres">
      <dgm:prSet presAssocID="{9A313128-3CCC-4886-9144-717EAECCC664}" presName="sibTrans" presStyleCnt="0"/>
      <dgm:spPr/>
      <dgm:t>
        <a:bodyPr/>
        <a:lstStyle/>
        <a:p>
          <a:endParaRPr lang="ru-RU"/>
        </a:p>
      </dgm:t>
    </dgm:pt>
    <dgm:pt modelId="{83B38D83-AB54-4A44-9AA0-2A68E0D3E96F}" type="pres">
      <dgm:prSet presAssocID="{0FD505AA-B0B9-4E5C-96EE-82A94DDEE34F}" presName="node" presStyleLbl="node1" presStyleIdx="5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0F2CF858-405C-4A1D-B3CE-FC8198E05DEF}" type="presOf" srcId="{E0F2E608-F4DC-43F0-BB00-127A4F389C4F}" destId="{00DCE202-B6C1-463A-962E-0F75F8B33E8D}" srcOrd="0" destOrd="0" presId="urn:microsoft.com/office/officeart/2005/8/layout/default"/>
    <dgm:cxn modelId="{6528CF6F-F1F2-4508-80B2-2B53ACABCFA8}" type="presOf" srcId="{49B7E030-F85F-4D61-B141-0B9FF7E7FF6A}" destId="{A6CB2F7D-B492-4B8D-9D3A-A691353495D0}" srcOrd="0" destOrd="0" presId="urn:microsoft.com/office/officeart/2005/8/layout/default"/>
    <dgm:cxn modelId="{EA5355CB-4C3B-41A0-8246-90B58A60699A}" type="presOf" srcId="{0FD505AA-B0B9-4E5C-96EE-82A94DDEE34F}" destId="{83B38D83-AB54-4A44-9AA0-2A68E0D3E96F}" srcOrd="0" destOrd="0" presId="urn:microsoft.com/office/officeart/2005/8/layout/default"/>
    <dgm:cxn modelId="{8C3B4C87-3CA2-4AF0-9F98-0E525B56C676}" type="presOf" srcId="{EB5D5006-432B-406A-97A4-E2CB291326BC}" destId="{3BA50C39-F7D9-482F-8E1F-B862C441C85C}" srcOrd="0" destOrd="0" presId="urn:microsoft.com/office/officeart/2005/8/layout/default"/>
    <dgm:cxn modelId="{4F365F46-37EC-4FBD-821D-6D00B14E4402}" type="presOf" srcId="{686B83D5-CB22-44A5-B31E-996ADE465D0E}" destId="{922F3AB0-3DD9-43A0-BDA7-CC46C96BA43D}" srcOrd="0" destOrd="0" presId="urn:microsoft.com/office/officeart/2005/8/layout/default"/>
    <dgm:cxn modelId="{88DF5DC3-48D9-4695-BEA7-F183570AC56F}" srcId="{EB5D5006-432B-406A-97A4-E2CB291326BC}" destId="{49B7E030-F85F-4D61-B141-0B9FF7E7FF6A}" srcOrd="2" destOrd="0" parTransId="{4234EC43-73DE-4572-BA47-5CDD0F14ED8F}" sibTransId="{21276D10-11BE-4162-9504-748ACE5C6C34}"/>
    <dgm:cxn modelId="{E2F8A25E-2E51-4E5B-B2EB-8CB7B96287DA}" type="presOf" srcId="{B608B523-C842-41D2-B848-385A5EDBB240}" destId="{67592F89-44B3-402A-A948-4CD67591DC7D}" srcOrd="0" destOrd="0" presId="urn:microsoft.com/office/officeart/2005/8/layout/default"/>
    <dgm:cxn modelId="{201639A1-2A1C-4A97-885D-666625AD9E67}" srcId="{EB5D5006-432B-406A-97A4-E2CB291326BC}" destId="{E0F2E608-F4DC-43F0-BB00-127A4F389C4F}" srcOrd="1" destOrd="0" parTransId="{86FF97A7-1274-482A-B1A2-D459991EDDB1}" sibTransId="{8E5A2547-EBD4-4E07-A9B0-9B79F5D226DC}"/>
    <dgm:cxn modelId="{C187E1CD-DC9F-4998-A6C7-2E6DE7C1CDF7}" type="presOf" srcId="{612BDFE2-015D-41F2-81E3-9CF5D0B7257C}" destId="{88DD803A-B941-4AEE-99EF-F9D0CC89FB73}" srcOrd="0" destOrd="0" presId="urn:microsoft.com/office/officeart/2005/8/layout/default"/>
    <dgm:cxn modelId="{2B9CD257-491E-4015-B2D8-251A57A9C406}" srcId="{EB5D5006-432B-406A-97A4-E2CB291326BC}" destId="{B608B523-C842-41D2-B848-385A5EDBB240}" srcOrd="4" destOrd="0" parTransId="{7E402102-36A8-4994-A841-45FC57F78685}" sibTransId="{9A313128-3CCC-4886-9144-717EAECCC664}"/>
    <dgm:cxn modelId="{B0ECC1DE-83E5-489D-9C89-2ED630B05C6A}" srcId="{EB5D5006-432B-406A-97A4-E2CB291326BC}" destId="{612BDFE2-015D-41F2-81E3-9CF5D0B7257C}" srcOrd="0" destOrd="0" parTransId="{06B47CAC-E7E1-48BF-B5D6-1B2456432F39}" sibTransId="{75C711FC-2E1A-434D-AE0D-21C05D96417B}"/>
    <dgm:cxn modelId="{01154049-567E-4D5F-8D37-2D92193037A1}" srcId="{EB5D5006-432B-406A-97A4-E2CB291326BC}" destId="{0FD505AA-B0B9-4E5C-96EE-82A94DDEE34F}" srcOrd="5" destOrd="0" parTransId="{051903E6-7E64-4B58-8254-07E56CFA43FD}" sibTransId="{473E5178-BB1E-4B37-BF37-A4C61099BDD5}"/>
    <dgm:cxn modelId="{7C15D33C-8753-42C7-A2B8-9FF108B46513}" srcId="{EB5D5006-432B-406A-97A4-E2CB291326BC}" destId="{686B83D5-CB22-44A5-B31E-996ADE465D0E}" srcOrd="3" destOrd="0" parTransId="{2A085F59-5B93-4C84-B9F2-31689C9169A0}" sibTransId="{04F2F5E2-1C98-452F-B1D1-BE27AED0B3FC}"/>
    <dgm:cxn modelId="{5A481654-9E76-4DD9-8E4D-1A913F63746D}" type="presParOf" srcId="{3BA50C39-F7D9-482F-8E1F-B862C441C85C}" destId="{88DD803A-B941-4AEE-99EF-F9D0CC89FB73}" srcOrd="0" destOrd="0" presId="urn:microsoft.com/office/officeart/2005/8/layout/default"/>
    <dgm:cxn modelId="{EB7E1F6D-36F4-46F6-AF8F-574EC575EDFF}" type="presParOf" srcId="{3BA50C39-F7D9-482F-8E1F-B862C441C85C}" destId="{9409E558-0188-4893-AC9B-BFE7C64F7879}" srcOrd="1" destOrd="0" presId="urn:microsoft.com/office/officeart/2005/8/layout/default"/>
    <dgm:cxn modelId="{00116343-6940-4981-897F-318E36230149}" type="presParOf" srcId="{3BA50C39-F7D9-482F-8E1F-B862C441C85C}" destId="{00DCE202-B6C1-463A-962E-0F75F8B33E8D}" srcOrd="2" destOrd="0" presId="urn:microsoft.com/office/officeart/2005/8/layout/default"/>
    <dgm:cxn modelId="{D5AC48D1-8269-4F8A-AA95-7AAB9A03C4A7}" type="presParOf" srcId="{3BA50C39-F7D9-482F-8E1F-B862C441C85C}" destId="{25A53D82-5948-404A-8ACE-26DD84B9CE68}" srcOrd="3" destOrd="0" presId="urn:microsoft.com/office/officeart/2005/8/layout/default"/>
    <dgm:cxn modelId="{4940D98A-9469-43D6-88DB-564D23966B10}" type="presParOf" srcId="{3BA50C39-F7D9-482F-8E1F-B862C441C85C}" destId="{A6CB2F7D-B492-4B8D-9D3A-A691353495D0}" srcOrd="4" destOrd="0" presId="urn:microsoft.com/office/officeart/2005/8/layout/default"/>
    <dgm:cxn modelId="{8C04B098-2C03-45DF-91F0-11A8B60FC2AE}" type="presParOf" srcId="{3BA50C39-F7D9-482F-8E1F-B862C441C85C}" destId="{AE47F91E-F892-45F0-9BF0-45DA6728C5C8}" srcOrd="5" destOrd="0" presId="urn:microsoft.com/office/officeart/2005/8/layout/default"/>
    <dgm:cxn modelId="{99DD62D9-C788-4CD4-AD33-6DC429C215E5}" type="presParOf" srcId="{3BA50C39-F7D9-482F-8E1F-B862C441C85C}" destId="{922F3AB0-3DD9-43A0-BDA7-CC46C96BA43D}" srcOrd="6" destOrd="0" presId="urn:microsoft.com/office/officeart/2005/8/layout/default"/>
    <dgm:cxn modelId="{1C8CB1F2-9743-411A-A3E4-F93AE7BDCDAA}" type="presParOf" srcId="{3BA50C39-F7D9-482F-8E1F-B862C441C85C}" destId="{3010924F-5823-4773-A0ED-7340D3693693}" srcOrd="7" destOrd="0" presId="urn:microsoft.com/office/officeart/2005/8/layout/default"/>
    <dgm:cxn modelId="{1EE072B5-4EA7-4F13-B717-5AF30ADBA750}" type="presParOf" srcId="{3BA50C39-F7D9-482F-8E1F-B862C441C85C}" destId="{67592F89-44B3-402A-A948-4CD67591DC7D}" srcOrd="8" destOrd="0" presId="urn:microsoft.com/office/officeart/2005/8/layout/default"/>
    <dgm:cxn modelId="{E7B8E16D-6112-468B-9313-AFF2FDBE8FA1}" type="presParOf" srcId="{3BA50C39-F7D9-482F-8E1F-B862C441C85C}" destId="{ED31986A-E3AF-4B27-A66E-CC6C56F1B014}" srcOrd="9" destOrd="0" presId="urn:microsoft.com/office/officeart/2005/8/layout/default"/>
    <dgm:cxn modelId="{E8400666-A7DF-4F7D-B869-EB51263CF0E1}" type="presParOf" srcId="{3BA50C39-F7D9-482F-8E1F-B862C441C85C}" destId="{83B38D83-AB54-4A44-9AA0-2A68E0D3E96F}" srcOrd="10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94B3AC-B2B2-4CAB-9A24-3D33942DCFC9}" type="doc">
      <dgm:prSet loTypeId="urn:microsoft.com/office/officeart/2005/8/layout/defaul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C02EAB-718C-4635-A6A0-7F79F1E4669A}">
      <dgm:prSet phldrT="[Текст]"/>
      <dgm:spPr/>
      <dgm:t>
        <a:bodyPr/>
        <a:lstStyle/>
        <a:p>
          <a:r>
            <a:rPr lang="ru-RU" dirty="0" smtClean="0"/>
            <a:t>МУНИЦИПАЛЬНАЯ ПРОГРАММА - документ стратегического планирования, содержащий комплекс планируемых мероприятий, взаимоувязанных по задачам, срокам осуществления, исполнителям и ресурсам, обеспечивающих наиболее эффективное достижение целей и решение задач социально-экономического развития муниципального образования «</a:t>
          </a:r>
          <a:r>
            <a:rPr lang="ru-RU" dirty="0" err="1" smtClean="0"/>
            <a:t>Аларский</a:t>
          </a:r>
          <a:r>
            <a:rPr lang="ru-RU" dirty="0" smtClean="0"/>
            <a:t> район».</a:t>
          </a:r>
          <a:endParaRPr lang="ru-RU" dirty="0"/>
        </a:p>
      </dgm:t>
    </dgm:pt>
    <dgm:pt modelId="{7852528F-45BB-40BF-A2FA-E368161E0BBB}" type="parTrans" cxnId="{5F16712B-4240-450F-9361-36FE3B1F785F}">
      <dgm:prSet/>
      <dgm:spPr/>
      <dgm:t>
        <a:bodyPr/>
        <a:lstStyle/>
        <a:p>
          <a:endParaRPr lang="ru-RU"/>
        </a:p>
      </dgm:t>
    </dgm:pt>
    <dgm:pt modelId="{FD73BA4F-944C-45E3-B778-5C9411D790C7}" type="sibTrans" cxnId="{5F16712B-4240-450F-9361-36FE3B1F785F}">
      <dgm:prSet/>
      <dgm:spPr/>
      <dgm:t>
        <a:bodyPr/>
        <a:lstStyle/>
        <a:p>
          <a:endParaRPr lang="ru-RU"/>
        </a:p>
      </dgm:t>
    </dgm:pt>
    <dgm:pt modelId="{86283403-2001-46B2-83A0-22A8E025392F}">
      <dgm:prSet phldrT="[Текст]"/>
      <dgm:spPr/>
      <dgm:t>
        <a:bodyPr/>
        <a:lstStyle/>
        <a:p>
          <a:r>
            <a:rPr lang="ru-RU" dirty="0" smtClean="0"/>
            <a:t>ОТЧЕТНЫЙ ФИНАНСОВЫЙ ГОД - </a:t>
          </a:r>
          <a:r>
            <a:rPr lang="ru-RU" dirty="0" err="1" smtClean="0"/>
            <a:t>год</a:t>
          </a:r>
          <a:r>
            <a:rPr lang="ru-RU" dirty="0" smtClean="0"/>
            <a:t>, предшествующий текущему финансовому году.</a:t>
          </a:r>
          <a:endParaRPr lang="ru-RU" dirty="0"/>
        </a:p>
      </dgm:t>
    </dgm:pt>
    <dgm:pt modelId="{62F6A474-8A96-487D-8A60-17719C8EDE96}" type="parTrans" cxnId="{6BB5380D-C1E5-410C-8F81-E54171C27BE2}">
      <dgm:prSet/>
      <dgm:spPr/>
      <dgm:t>
        <a:bodyPr/>
        <a:lstStyle/>
        <a:p>
          <a:endParaRPr lang="ru-RU"/>
        </a:p>
      </dgm:t>
    </dgm:pt>
    <dgm:pt modelId="{2569788F-5916-47CF-B358-1C747B50DCE6}" type="sibTrans" cxnId="{6BB5380D-C1E5-410C-8F81-E54171C27BE2}">
      <dgm:prSet/>
      <dgm:spPr/>
      <dgm:t>
        <a:bodyPr/>
        <a:lstStyle/>
        <a:p>
          <a:endParaRPr lang="ru-RU"/>
        </a:p>
      </dgm:t>
    </dgm:pt>
    <dgm:pt modelId="{1197F82A-1275-474C-BDE2-2CA3049BE8B0}">
      <dgm:prSet phldrT="[Текст]"/>
      <dgm:spPr/>
      <dgm:t>
        <a:bodyPr/>
        <a:lstStyle/>
        <a:p>
          <a:r>
            <a:rPr lang="ru-RU" dirty="0" smtClean="0"/>
            <a:t>ОЧЕРЕДНОЙ ФИНАНСОВЫЙ ГОД - </a:t>
          </a:r>
          <a:r>
            <a:rPr lang="ru-RU" dirty="0" err="1" smtClean="0"/>
            <a:t>год</a:t>
          </a:r>
          <a:r>
            <a:rPr lang="ru-RU" dirty="0" smtClean="0"/>
            <a:t>, следующий за текущим финансовым годом.</a:t>
          </a:r>
          <a:endParaRPr lang="ru-RU" dirty="0"/>
        </a:p>
      </dgm:t>
    </dgm:pt>
    <dgm:pt modelId="{FB530ADA-0AD9-42A7-A796-E3806451432B}" type="parTrans" cxnId="{9A8B4CD4-3BF8-47EE-BA5F-ACE95ECD267E}">
      <dgm:prSet/>
      <dgm:spPr/>
      <dgm:t>
        <a:bodyPr/>
        <a:lstStyle/>
        <a:p>
          <a:endParaRPr lang="ru-RU"/>
        </a:p>
      </dgm:t>
    </dgm:pt>
    <dgm:pt modelId="{48040741-8BB1-44C4-B940-8A1A5FAE0330}" type="sibTrans" cxnId="{9A8B4CD4-3BF8-47EE-BA5F-ACE95ECD267E}">
      <dgm:prSet/>
      <dgm:spPr/>
      <dgm:t>
        <a:bodyPr/>
        <a:lstStyle/>
        <a:p>
          <a:endParaRPr lang="ru-RU"/>
        </a:p>
      </dgm:t>
    </dgm:pt>
    <dgm:pt modelId="{F68673E3-DFFB-4C39-BB26-DC4AD129DB7D}">
      <dgm:prSet phldrT="[Текст]"/>
      <dgm:spPr/>
      <dgm:t>
        <a:bodyPr/>
        <a:lstStyle/>
        <a:p>
          <a:r>
            <a:rPr lang="ru-RU" dirty="0" smtClean="0"/>
            <a:t>ПЛАНОВЫЙ ПЕРИОД - два финансовых года, следующие за очередным финансовым годом.</a:t>
          </a:r>
          <a:endParaRPr lang="ru-RU" dirty="0"/>
        </a:p>
      </dgm:t>
    </dgm:pt>
    <dgm:pt modelId="{BF5A23B4-6B79-4FB1-9D9E-835F9956E51F}" type="parTrans" cxnId="{41E1B8D2-1F87-4596-B440-B231790C7D1A}">
      <dgm:prSet/>
      <dgm:spPr/>
      <dgm:t>
        <a:bodyPr/>
        <a:lstStyle/>
        <a:p>
          <a:endParaRPr lang="ru-RU"/>
        </a:p>
      </dgm:t>
    </dgm:pt>
    <dgm:pt modelId="{C1475297-CBA7-4F69-A404-51FB82953777}" type="sibTrans" cxnId="{41E1B8D2-1F87-4596-B440-B231790C7D1A}">
      <dgm:prSet/>
      <dgm:spPr/>
      <dgm:t>
        <a:bodyPr/>
        <a:lstStyle/>
        <a:p>
          <a:endParaRPr lang="ru-RU"/>
        </a:p>
      </dgm:t>
    </dgm:pt>
    <dgm:pt modelId="{AA61E21A-9C94-4497-B4E4-47CA809EDA69}">
      <dgm:prSet phldrT="[Текст]"/>
      <dgm:spPr/>
      <dgm:t>
        <a:bodyPr/>
        <a:lstStyle/>
        <a:p>
          <a:r>
            <a:rPr lang="ru-RU" dirty="0" smtClean="0"/>
            <a:t>МЕЖБЮДЖЕТНЫЕ ТРАНСФЕРТЫ - средства, предоставляемые одним бюджетом бюджетной системы Российской Федерации другому бюджету бюджетной системы Российской Федерации.</a:t>
          </a:r>
          <a:endParaRPr lang="ru-RU" dirty="0"/>
        </a:p>
      </dgm:t>
    </dgm:pt>
    <dgm:pt modelId="{C2EBCBBE-2D7F-437D-A428-4CE631CD1DB2}" type="parTrans" cxnId="{8FEBC027-B68F-427A-BE58-56A88FE8542D}">
      <dgm:prSet/>
      <dgm:spPr/>
      <dgm:t>
        <a:bodyPr/>
        <a:lstStyle/>
        <a:p>
          <a:endParaRPr lang="ru-RU"/>
        </a:p>
      </dgm:t>
    </dgm:pt>
    <dgm:pt modelId="{BF090D82-97AB-434B-AE5B-CE89B1D4D165}" type="sibTrans" cxnId="{8FEBC027-B68F-427A-BE58-56A88FE8542D}">
      <dgm:prSet/>
      <dgm:spPr/>
      <dgm:t>
        <a:bodyPr/>
        <a:lstStyle/>
        <a:p>
          <a:endParaRPr lang="ru-RU"/>
        </a:p>
      </dgm:t>
    </dgm:pt>
    <dgm:pt modelId="{33A34064-AF7A-4B9E-BD67-E879C0BC018C}" type="pres">
      <dgm:prSet presAssocID="{5294B3AC-B2B2-4CAB-9A24-3D33942DCF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ED7D88-874D-4CD0-9FA0-1BD24B2F4107}" type="pres">
      <dgm:prSet presAssocID="{16C02EAB-718C-4635-A6A0-7F79F1E4669A}" presName="node" presStyleLbl="node1" presStyleIdx="0" presStyleCnt="5" custLinFactNeighborX="-25459" custLinFactNeighborY="412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368F5EF-F661-43E6-BB7E-4583C41EA038}" type="pres">
      <dgm:prSet presAssocID="{FD73BA4F-944C-45E3-B778-5C9411D790C7}" presName="sibTrans" presStyleCnt="0"/>
      <dgm:spPr/>
      <dgm:t>
        <a:bodyPr/>
        <a:lstStyle/>
        <a:p>
          <a:endParaRPr lang="ru-RU"/>
        </a:p>
      </dgm:t>
    </dgm:pt>
    <dgm:pt modelId="{64A5ACF7-C657-41BB-AE87-3BC10891EA80}" type="pres">
      <dgm:prSet presAssocID="{86283403-2001-46B2-83A0-22A8E025392F}" presName="node" presStyleLbl="node1" presStyleIdx="1" presStyleCnt="5" custLinFactNeighborX="32982" custLinFactNeighborY="840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965B866-5323-4FB1-BF0A-555685484A81}" type="pres">
      <dgm:prSet presAssocID="{2569788F-5916-47CF-B358-1C747B50DCE6}" presName="sibTrans" presStyleCnt="0"/>
      <dgm:spPr/>
      <dgm:t>
        <a:bodyPr/>
        <a:lstStyle/>
        <a:p>
          <a:endParaRPr lang="ru-RU"/>
        </a:p>
      </dgm:t>
    </dgm:pt>
    <dgm:pt modelId="{2D6F4522-8B8F-401C-B325-572676B857E8}" type="pres">
      <dgm:prSet presAssocID="{1197F82A-1275-474C-BDE2-2CA3049BE8B0}" presName="node" presStyleLbl="node1" presStyleIdx="2" presStyleCnt="5" custLinFactY="15414" custLinFactNeighborX="-29204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A96228A-D883-4DCE-8CD7-04DBC89935A1}" type="pres">
      <dgm:prSet presAssocID="{48040741-8BB1-44C4-B940-8A1A5FAE0330}" presName="sibTrans" presStyleCnt="0"/>
      <dgm:spPr/>
      <dgm:t>
        <a:bodyPr/>
        <a:lstStyle/>
        <a:p>
          <a:endParaRPr lang="ru-RU"/>
        </a:p>
      </dgm:t>
    </dgm:pt>
    <dgm:pt modelId="{BC50959D-D792-4A97-BF39-FDC3EF4718AA}" type="pres">
      <dgm:prSet presAssocID="{F68673E3-DFFB-4C39-BB26-DC4AD129DB7D}" presName="node" presStyleLbl="node1" presStyleIdx="3" presStyleCnt="5" custLinFactY="23854" custLinFactNeighborX="35514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5422D89-91C4-47D4-95B1-1AAF84FB13DB}" type="pres">
      <dgm:prSet presAssocID="{C1475297-CBA7-4F69-A404-51FB82953777}" presName="sibTrans" presStyleCnt="0"/>
      <dgm:spPr/>
      <dgm:t>
        <a:bodyPr/>
        <a:lstStyle/>
        <a:p>
          <a:endParaRPr lang="ru-RU"/>
        </a:p>
      </dgm:t>
    </dgm:pt>
    <dgm:pt modelId="{26C3192D-2B0C-4548-8D31-BF23B306D2B6}" type="pres">
      <dgm:prSet presAssocID="{AA61E21A-9C94-4497-B4E4-47CA809EDA69}" presName="node" presStyleLbl="node1" presStyleIdx="4" presStyleCnt="5" custLinFactY="-10979" custLinFactNeighborX="1889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A1FD8066-ADDE-4940-A70D-97B0540AAD62}" type="presOf" srcId="{F68673E3-DFFB-4C39-BB26-DC4AD129DB7D}" destId="{BC50959D-D792-4A97-BF39-FDC3EF4718AA}" srcOrd="0" destOrd="0" presId="urn:microsoft.com/office/officeart/2005/8/layout/default"/>
    <dgm:cxn modelId="{9A8B4CD4-3BF8-47EE-BA5F-ACE95ECD267E}" srcId="{5294B3AC-B2B2-4CAB-9A24-3D33942DCFC9}" destId="{1197F82A-1275-474C-BDE2-2CA3049BE8B0}" srcOrd="2" destOrd="0" parTransId="{FB530ADA-0AD9-42A7-A796-E3806451432B}" sibTransId="{48040741-8BB1-44C4-B940-8A1A5FAE0330}"/>
    <dgm:cxn modelId="{6BB5380D-C1E5-410C-8F81-E54171C27BE2}" srcId="{5294B3AC-B2B2-4CAB-9A24-3D33942DCFC9}" destId="{86283403-2001-46B2-83A0-22A8E025392F}" srcOrd="1" destOrd="0" parTransId="{62F6A474-8A96-487D-8A60-17719C8EDE96}" sibTransId="{2569788F-5916-47CF-B358-1C747B50DCE6}"/>
    <dgm:cxn modelId="{75F2586F-465B-47D9-90DB-CC47D40870D9}" type="presOf" srcId="{16C02EAB-718C-4635-A6A0-7F79F1E4669A}" destId="{53ED7D88-874D-4CD0-9FA0-1BD24B2F4107}" srcOrd="0" destOrd="0" presId="urn:microsoft.com/office/officeart/2005/8/layout/default"/>
    <dgm:cxn modelId="{610286BF-D72D-4B4B-8116-98A621C4DB40}" type="presOf" srcId="{AA61E21A-9C94-4497-B4E4-47CA809EDA69}" destId="{26C3192D-2B0C-4548-8D31-BF23B306D2B6}" srcOrd="0" destOrd="0" presId="urn:microsoft.com/office/officeart/2005/8/layout/default"/>
    <dgm:cxn modelId="{E2775499-0E8E-4B71-89B5-863158EF2995}" type="presOf" srcId="{5294B3AC-B2B2-4CAB-9A24-3D33942DCFC9}" destId="{33A34064-AF7A-4B9E-BD67-E879C0BC018C}" srcOrd="0" destOrd="0" presId="urn:microsoft.com/office/officeart/2005/8/layout/default"/>
    <dgm:cxn modelId="{41E1B8D2-1F87-4596-B440-B231790C7D1A}" srcId="{5294B3AC-B2B2-4CAB-9A24-3D33942DCFC9}" destId="{F68673E3-DFFB-4C39-BB26-DC4AD129DB7D}" srcOrd="3" destOrd="0" parTransId="{BF5A23B4-6B79-4FB1-9D9E-835F9956E51F}" sibTransId="{C1475297-CBA7-4F69-A404-51FB82953777}"/>
    <dgm:cxn modelId="{AC214AE8-CE77-4E0A-B9B4-818B43B1D218}" type="presOf" srcId="{86283403-2001-46B2-83A0-22A8E025392F}" destId="{64A5ACF7-C657-41BB-AE87-3BC10891EA80}" srcOrd="0" destOrd="0" presId="urn:microsoft.com/office/officeart/2005/8/layout/default"/>
    <dgm:cxn modelId="{8FEBC027-B68F-427A-BE58-56A88FE8542D}" srcId="{5294B3AC-B2B2-4CAB-9A24-3D33942DCFC9}" destId="{AA61E21A-9C94-4497-B4E4-47CA809EDA69}" srcOrd="4" destOrd="0" parTransId="{C2EBCBBE-2D7F-437D-A428-4CE631CD1DB2}" sibTransId="{BF090D82-97AB-434B-AE5B-CE89B1D4D165}"/>
    <dgm:cxn modelId="{5F16712B-4240-450F-9361-36FE3B1F785F}" srcId="{5294B3AC-B2B2-4CAB-9A24-3D33942DCFC9}" destId="{16C02EAB-718C-4635-A6A0-7F79F1E4669A}" srcOrd="0" destOrd="0" parTransId="{7852528F-45BB-40BF-A2FA-E368161E0BBB}" sibTransId="{FD73BA4F-944C-45E3-B778-5C9411D790C7}"/>
    <dgm:cxn modelId="{84029BCF-A81E-47C8-AAD0-C8644FDC5428}" type="presOf" srcId="{1197F82A-1275-474C-BDE2-2CA3049BE8B0}" destId="{2D6F4522-8B8F-401C-B325-572676B857E8}" srcOrd="0" destOrd="0" presId="urn:microsoft.com/office/officeart/2005/8/layout/default"/>
    <dgm:cxn modelId="{BCABBDE6-43C5-4370-B58C-4C5FEC8A7689}" type="presParOf" srcId="{33A34064-AF7A-4B9E-BD67-E879C0BC018C}" destId="{53ED7D88-874D-4CD0-9FA0-1BD24B2F4107}" srcOrd="0" destOrd="0" presId="urn:microsoft.com/office/officeart/2005/8/layout/default"/>
    <dgm:cxn modelId="{A088293E-1295-440B-BCFA-9FBFF6771AF0}" type="presParOf" srcId="{33A34064-AF7A-4B9E-BD67-E879C0BC018C}" destId="{F368F5EF-F661-43E6-BB7E-4583C41EA038}" srcOrd="1" destOrd="0" presId="urn:microsoft.com/office/officeart/2005/8/layout/default"/>
    <dgm:cxn modelId="{AC90266B-F2EE-4413-AF27-6497AE404746}" type="presParOf" srcId="{33A34064-AF7A-4B9E-BD67-E879C0BC018C}" destId="{64A5ACF7-C657-41BB-AE87-3BC10891EA80}" srcOrd="2" destOrd="0" presId="urn:microsoft.com/office/officeart/2005/8/layout/default"/>
    <dgm:cxn modelId="{1D13E3E2-C1DD-408B-8965-59231AB8B44E}" type="presParOf" srcId="{33A34064-AF7A-4B9E-BD67-E879C0BC018C}" destId="{A965B866-5323-4FB1-BF0A-555685484A81}" srcOrd="3" destOrd="0" presId="urn:microsoft.com/office/officeart/2005/8/layout/default"/>
    <dgm:cxn modelId="{F2744B8A-8054-4EBE-98D6-F8CC5BC2C004}" type="presParOf" srcId="{33A34064-AF7A-4B9E-BD67-E879C0BC018C}" destId="{2D6F4522-8B8F-401C-B325-572676B857E8}" srcOrd="4" destOrd="0" presId="urn:microsoft.com/office/officeart/2005/8/layout/default"/>
    <dgm:cxn modelId="{259B5B8C-9553-4DE3-9030-6354FD0F481A}" type="presParOf" srcId="{33A34064-AF7A-4B9E-BD67-E879C0BC018C}" destId="{4A96228A-D883-4DCE-8CD7-04DBC89935A1}" srcOrd="5" destOrd="0" presId="urn:microsoft.com/office/officeart/2005/8/layout/default"/>
    <dgm:cxn modelId="{3E8683AE-2C51-44EC-94DA-602E80FEE1C2}" type="presParOf" srcId="{33A34064-AF7A-4B9E-BD67-E879C0BC018C}" destId="{BC50959D-D792-4A97-BF39-FDC3EF4718AA}" srcOrd="6" destOrd="0" presId="urn:microsoft.com/office/officeart/2005/8/layout/default"/>
    <dgm:cxn modelId="{B8C95E18-457D-4460-A09C-4782E3A79943}" type="presParOf" srcId="{33A34064-AF7A-4B9E-BD67-E879C0BC018C}" destId="{15422D89-91C4-47D4-95B1-1AAF84FB13DB}" srcOrd="7" destOrd="0" presId="urn:microsoft.com/office/officeart/2005/8/layout/default"/>
    <dgm:cxn modelId="{DA011428-C983-461C-851A-68F50C3D6FFD}" type="presParOf" srcId="{33A34064-AF7A-4B9E-BD67-E879C0BC018C}" destId="{26C3192D-2B0C-4548-8D31-BF23B306D2B6}" srcOrd="8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E2E4B2-C8D6-4DC6-92A9-CD81279A0CC3}" type="doc">
      <dgm:prSet loTypeId="urn:microsoft.com/office/officeart/2005/8/layout/defaul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B28E89-C6BF-4BF5-9168-D80F1127B2BC}">
      <dgm:prSet phldrT="[Текст]"/>
      <dgm:spPr/>
      <dgm:t>
        <a:bodyPr/>
        <a:lstStyle/>
        <a:p>
          <a:r>
            <a:rPr lang="ru-RU" dirty="0" smtClean="0"/>
            <a:t>ПРОФИЦИТ БЮДЖЕТА - превышение доходов бюджета над его расходами</a:t>
          </a:r>
          <a:endParaRPr lang="ru-RU" dirty="0"/>
        </a:p>
      </dgm:t>
    </dgm:pt>
    <dgm:pt modelId="{F7B315D6-7356-4332-A0E0-16BA633706E8}" type="parTrans" cxnId="{543977E0-D5B5-4CA4-8D52-300811573EAB}">
      <dgm:prSet/>
      <dgm:spPr/>
      <dgm:t>
        <a:bodyPr/>
        <a:lstStyle/>
        <a:p>
          <a:endParaRPr lang="ru-RU"/>
        </a:p>
      </dgm:t>
    </dgm:pt>
    <dgm:pt modelId="{BE971160-66A3-4603-88D6-0554009A0DB8}" type="sibTrans" cxnId="{543977E0-D5B5-4CA4-8D52-300811573EAB}">
      <dgm:prSet/>
      <dgm:spPr/>
      <dgm:t>
        <a:bodyPr/>
        <a:lstStyle/>
        <a:p>
          <a:endParaRPr lang="ru-RU"/>
        </a:p>
      </dgm:t>
    </dgm:pt>
    <dgm:pt modelId="{5B7515FC-9FE5-48F0-953A-6CAA2F8B3CEF}">
      <dgm:prSet phldrT="[Текст]"/>
      <dgm:spPr/>
      <dgm:t>
        <a:bodyPr/>
        <a:lstStyle/>
        <a:p>
          <a:r>
            <a:rPr lang="ru-RU" dirty="0" smtClean="0"/>
            <a:t>РАСХОДЫ БЮДЖЕТА - выплачиваемые из бюджета денежные средства, за исключением средств, являющихся источниками финансирования дефицита бюджета</a:t>
          </a:r>
          <a:endParaRPr lang="ru-RU" dirty="0"/>
        </a:p>
      </dgm:t>
    </dgm:pt>
    <dgm:pt modelId="{E38F210B-22ED-4529-8FD1-A5BB9AA4DA57}" type="parTrans" cxnId="{E37BFE69-EF10-48B3-B196-3345F994D9A5}">
      <dgm:prSet/>
      <dgm:spPr/>
      <dgm:t>
        <a:bodyPr/>
        <a:lstStyle/>
        <a:p>
          <a:endParaRPr lang="ru-RU"/>
        </a:p>
      </dgm:t>
    </dgm:pt>
    <dgm:pt modelId="{3F3956C8-EAD2-445C-9E62-FC7A23F484BA}" type="sibTrans" cxnId="{E37BFE69-EF10-48B3-B196-3345F994D9A5}">
      <dgm:prSet/>
      <dgm:spPr/>
      <dgm:t>
        <a:bodyPr/>
        <a:lstStyle/>
        <a:p>
          <a:endParaRPr lang="ru-RU"/>
        </a:p>
      </dgm:t>
    </dgm:pt>
    <dgm:pt modelId="{092EB2B6-3A37-4D5C-8997-2B9F4C69DF5A}">
      <dgm:prSet phldrT="[Текст]"/>
      <dgm:spPr/>
      <dgm:t>
        <a:bodyPr/>
        <a:lstStyle/>
        <a:p>
          <a:r>
            <a:rPr lang="ru-RU" dirty="0" smtClean="0"/>
            <a:t>СУБВЕНЦИИ - межбюджетные трансферты, предоставляемые местным бюджетам в целях финансового обеспечения расходных обязательств муниципальных образований, возникающих при выполнении государственных полномочий Российской Федерации, субъектов Российской Федерации, переданных для осуществления органам местного самоуправления в установленном порядке.</a:t>
          </a:r>
          <a:endParaRPr lang="ru-RU" dirty="0"/>
        </a:p>
      </dgm:t>
    </dgm:pt>
    <dgm:pt modelId="{5DCE3D31-6E52-4E80-A9A8-8A29A9D23694}" type="parTrans" cxnId="{7BC459A7-BAB1-4860-8C6F-29C8C650178C}">
      <dgm:prSet/>
      <dgm:spPr/>
      <dgm:t>
        <a:bodyPr/>
        <a:lstStyle/>
        <a:p>
          <a:endParaRPr lang="ru-RU"/>
        </a:p>
      </dgm:t>
    </dgm:pt>
    <dgm:pt modelId="{2A9D5FD8-A17D-4A01-A329-014F22CF1E14}" type="sibTrans" cxnId="{7BC459A7-BAB1-4860-8C6F-29C8C650178C}">
      <dgm:prSet/>
      <dgm:spPr/>
      <dgm:t>
        <a:bodyPr/>
        <a:lstStyle/>
        <a:p>
          <a:endParaRPr lang="ru-RU"/>
        </a:p>
      </dgm:t>
    </dgm:pt>
    <dgm:pt modelId="{BAD6B221-F64D-4BA4-9AF4-36F1448D83C2}">
      <dgm:prSet phldrT="[Текст]"/>
      <dgm:spPr/>
      <dgm:t>
        <a:bodyPr/>
        <a:lstStyle/>
        <a:p>
          <a:r>
            <a:rPr lang="ru-RU" dirty="0" smtClean="0"/>
            <a:t>СУБСИДИИ - межбюджетные трансферты, предоставляемые бюджетам муниципальных образований в целях </a:t>
          </a:r>
          <a:r>
            <a:rPr lang="ru-RU" dirty="0" err="1" smtClean="0"/>
            <a:t>софинансирования</a:t>
          </a:r>
          <a:r>
            <a:rPr lang="ru-RU" dirty="0" smtClean="0"/>
            <a:t> расходных обязательств, возникающих при выполнении полномочий органов местного самоуправления по вопросам местного значения.</a:t>
          </a:r>
          <a:endParaRPr lang="ru-RU" dirty="0"/>
        </a:p>
      </dgm:t>
    </dgm:pt>
    <dgm:pt modelId="{3F8191DB-B173-4240-8606-4D2851243552}" type="parTrans" cxnId="{BBB5475C-342F-4E17-836A-E6A3BABE37D2}">
      <dgm:prSet/>
      <dgm:spPr/>
      <dgm:t>
        <a:bodyPr/>
        <a:lstStyle/>
        <a:p>
          <a:endParaRPr lang="ru-RU"/>
        </a:p>
      </dgm:t>
    </dgm:pt>
    <dgm:pt modelId="{8E04AEAD-02A0-4140-96FB-E1D14C4DB732}" type="sibTrans" cxnId="{BBB5475C-342F-4E17-836A-E6A3BABE37D2}">
      <dgm:prSet/>
      <dgm:spPr/>
      <dgm:t>
        <a:bodyPr/>
        <a:lstStyle/>
        <a:p>
          <a:endParaRPr lang="ru-RU"/>
        </a:p>
      </dgm:t>
    </dgm:pt>
    <dgm:pt modelId="{6BBA559C-8309-4872-A682-52068984AAC4}">
      <dgm:prSet/>
      <dgm:spPr/>
      <dgm:t>
        <a:bodyPr/>
        <a:lstStyle/>
        <a:p>
          <a:r>
            <a:rPr lang="ru-RU" dirty="0" smtClean="0"/>
            <a:t>ТЕКУЩИЙ ФИНАНСОВЫЙ ГОД - </a:t>
          </a:r>
          <a:r>
            <a:rPr lang="ru-RU" dirty="0" err="1" smtClean="0"/>
            <a:t>год</a:t>
          </a:r>
          <a:r>
            <a:rPr lang="ru-RU" dirty="0" smtClean="0"/>
            <a:t>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</a:r>
          <a:endParaRPr lang="ru-RU" dirty="0"/>
        </a:p>
      </dgm:t>
    </dgm:pt>
    <dgm:pt modelId="{B66C0FCA-06E7-4041-80C9-A3C76D11F4DA}" type="parTrans" cxnId="{59D7A45A-0427-49CA-8CEC-BB170964852F}">
      <dgm:prSet/>
      <dgm:spPr/>
      <dgm:t>
        <a:bodyPr/>
        <a:lstStyle/>
        <a:p>
          <a:endParaRPr lang="ru-RU"/>
        </a:p>
      </dgm:t>
    </dgm:pt>
    <dgm:pt modelId="{7B1AF661-EF9B-4F0F-9D85-6B4ADACB5846}" type="sibTrans" cxnId="{59D7A45A-0427-49CA-8CEC-BB170964852F}">
      <dgm:prSet/>
      <dgm:spPr/>
      <dgm:t>
        <a:bodyPr/>
        <a:lstStyle/>
        <a:p>
          <a:endParaRPr lang="ru-RU"/>
        </a:p>
      </dgm:t>
    </dgm:pt>
    <dgm:pt modelId="{4F1C43DD-B38F-468B-BC49-791A57F26021}" type="pres">
      <dgm:prSet presAssocID="{9CE2E4B2-C8D6-4DC6-92A9-CD81279A0C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B089AA-0E25-46BF-8CEC-DCE226E3B27A}" type="pres">
      <dgm:prSet presAssocID="{3DB28E89-C6BF-4BF5-9168-D80F1127B2BC}" presName="node" presStyleLbl="node1" presStyleIdx="0" presStyleCnt="5" custLinFactNeighborX="-31783" custLinFactNeighborY="413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BFCF836-4DDC-47DA-B131-D6DE65BC4598}" type="pres">
      <dgm:prSet presAssocID="{BE971160-66A3-4603-88D6-0554009A0DB8}" presName="sibTrans" presStyleCnt="0"/>
      <dgm:spPr/>
      <dgm:t>
        <a:bodyPr/>
        <a:lstStyle/>
        <a:p>
          <a:endParaRPr lang="ru-RU"/>
        </a:p>
      </dgm:t>
    </dgm:pt>
    <dgm:pt modelId="{F1028A7B-2AA4-44CD-9CF6-532276B31D34}" type="pres">
      <dgm:prSet presAssocID="{5B7515FC-9FE5-48F0-953A-6CAA2F8B3CEF}" presName="node" presStyleLbl="node1" presStyleIdx="1" presStyleCnt="5" custLinFactNeighborX="35528" custLinFactNeighborY="835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9AA8034-E239-462D-8952-E502994F990C}" type="pres">
      <dgm:prSet presAssocID="{3F3956C8-EAD2-445C-9E62-FC7A23F484BA}" presName="sibTrans" presStyleCnt="0"/>
      <dgm:spPr/>
      <dgm:t>
        <a:bodyPr/>
        <a:lstStyle/>
        <a:p>
          <a:endParaRPr lang="ru-RU"/>
        </a:p>
      </dgm:t>
    </dgm:pt>
    <dgm:pt modelId="{CCF25E96-C4A7-420C-B78D-F9A04439497F}" type="pres">
      <dgm:prSet presAssocID="{092EB2B6-3A37-4D5C-8997-2B9F4C69DF5A}" presName="node" presStyleLbl="node1" presStyleIdx="2" presStyleCnt="5" custLinFactY="11246" custLinFactNeighborX="-35654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4CB8190-E34D-454C-B8E7-2A1AFCC1B12D}" type="pres">
      <dgm:prSet presAssocID="{2A9D5FD8-A17D-4A01-A329-014F22CF1E14}" presName="sibTrans" presStyleCnt="0"/>
      <dgm:spPr/>
      <dgm:t>
        <a:bodyPr/>
        <a:lstStyle/>
        <a:p>
          <a:endParaRPr lang="ru-RU"/>
        </a:p>
      </dgm:t>
    </dgm:pt>
    <dgm:pt modelId="{CD6E24EB-08BE-441B-BDD1-5F43BABB6B6D}" type="pres">
      <dgm:prSet presAssocID="{BAD6B221-F64D-4BA4-9AF4-36F1448D83C2}" presName="node" presStyleLbl="node1" presStyleIdx="3" presStyleCnt="5" custLinFactY="11246" custLinFactNeighborX="44419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8C84A05-420E-43AB-AC34-E7CC2F05CB60}" type="pres">
      <dgm:prSet presAssocID="{8E04AEAD-02A0-4140-96FB-E1D14C4DB732}" presName="sibTrans" presStyleCnt="0"/>
      <dgm:spPr/>
      <dgm:t>
        <a:bodyPr/>
        <a:lstStyle/>
        <a:p>
          <a:endParaRPr lang="ru-RU"/>
        </a:p>
      </dgm:t>
    </dgm:pt>
    <dgm:pt modelId="{81F13AB7-E92D-4562-8E76-7B750B78CA6C}" type="pres">
      <dgm:prSet presAssocID="{6BBA559C-8309-4872-A682-52068984AAC4}" presName="node" presStyleLbl="node1" presStyleIdx="4" presStyleCnt="5" custLinFactY="-15241" custLinFactNeighborX="581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0B7ED642-97A9-4857-9D3E-BA9054E40610}" type="presOf" srcId="{5B7515FC-9FE5-48F0-953A-6CAA2F8B3CEF}" destId="{F1028A7B-2AA4-44CD-9CF6-532276B31D34}" srcOrd="0" destOrd="0" presId="urn:microsoft.com/office/officeart/2005/8/layout/default"/>
    <dgm:cxn modelId="{543977E0-D5B5-4CA4-8D52-300811573EAB}" srcId="{9CE2E4B2-C8D6-4DC6-92A9-CD81279A0CC3}" destId="{3DB28E89-C6BF-4BF5-9168-D80F1127B2BC}" srcOrd="0" destOrd="0" parTransId="{F7B315D6-7356-4332-A0E0-16BA633706E8}" sibTransId="{BE971160-66A3-4603-88D6-0554009A0DB8}"/>
    <dgm:cxn modelId="{0CD5FA8F-ACCA-4380-BD56-F610A423672D}" type="presOf" srcId="{BAD6B221-F64D-4BA4-9AF4-36F1448D83C2}" destId="{CD6E24EB-08BE-441B-BDD1-5F43BABB6B6D}" srcOrd="0" destOrd="0" presId="urn:microsoft.com/office/officeart/2005/8/layout/default"/>
    <dgm:cxn modelId="{E37BFE69-EF10-48B3-B196-3345F994D9A5}" srcId="{9CE2E4B2-C8D6-4DC6-92A9-CD81279A0CC3}" destId="{5B7515FC-9FE5-48F0-953A-6CAA2F8B3CEF}" srcOrd="1" destOrd="0" parTransId="{E38F210B-22ED-4529-8FD1-A5BB9AA4DA57}" sibTransId="{3F3956C8-EAD2-445C-9E62-FC7A23F484BA}"/>
    <dgm:cxn modelId="{DC004E15-C45C-4548-9896-20BFCC4FF531}" type="presOf" srcId="{6BBA559C-8309-4872-A682-52068984AAC4}" destId="{81F13AB7-E92D-4562-8E76-7B750B78CA6C}" srcOrd="0" destOrd="0" presId="urn:microsoft.com/office/officeart/2005/8/layout/default"/>
    <dgm:cxn modelId="{E523E6F9-1C66-40D9-ACB7-137F48C393EA}" type="presOf" srcId="{092EB2B6-3A37-4D5C-8997-2B9F4C69DF5A}" destId="{CCF25E96-C4A7-420C-B78D-F9A04439497F}" srcOrd="0" destOrd="0" presId="urn:microsoft.com/office/officeart/2005/8/layout/default"/>
    <dgm:cxn modelId="{5FB611F4-FCD2-4B1C-9B6A-CB60B01DF0AC}" type="presOf" srcId="{3DB28E89-C6BF-4BF5-9168-D80F1127B2BC}" destId="{5FB089AA-0E25-46BF-8CEC-DCE226E3B27A}" srcOrd="0" destOrd="0" presId="urn:microsoft.com/office/officeart/2005/8/layout/default"/>
    <dgm:cxn modelId="{BBB5475C-342F-4E17-836A-E6A3BABE37D2}" srcId="{9CE2E4B2-C8D6-4DC6-92A9-CD81279A0CC3}" destId="{BAD6B221-F64D-4BA4-9AF4-36F1448D83C2}" srcOrd="3" destOrd="0" parTransId="{3F8191DB-B173-4240-8606-4D2851243552}" sibTransId="{8E04AEAD-02A0-4140-96FB-E1D14C4DB732}"/>
    <dgm:cxn modelId="{76FF6490-25AD-4B26-9C12-083A677B8055}" type="presOf" srcId="{9CE2E4B2-C8D6-4DC6-92A9-CD81279A0CC3}" destId="{4F1C43DD-B38F-468B-BC49-791A57F26021}" srcOrd="0" destOrd="0" presId="urn:microsoft.com/office/officeart/2005/8/layout/default"/>
    <dgm:cxn modelId="{59D7A45A-0427-49CA-8CEC-BB170964852F}" srcId="{9CE2E4B2-C8D6-4DC6-92A9-CD81279A0CC3}" destId="{6BBA559C-8309-4872-A682-52068984AAC4}" srcOrd="4" destOrd="0" parTransId="{B66C0FCA-06E7-4041-80C9-A3C76D11F4DA}" sibTransId="{7B1AF661-EF9B-4F0F-9D85-6B4ADACB5846}"/>
    <dgm:cxn modelId="{7BC459A7-BAB1-4860-8C6F-29C8C650178C}" srcId="{9CE2E4B2-C8D6-4DC6-92A9-CD81279A0CC3}" destId="{092EB2B6-3A37-4D5C-8997-2B9F4C69DF5A}" srcOrd="2" destOrd="0" parTransId="{5DCE3D31-6E52-4E80-A9A8-8A29A9D23694}" sibTransId="{2A9D5FD8-A17D-4A01-A329-014F22CF1E14}"/>
    <dgm:cxn modelId="{B8034738-0E01-4413-B923-59785581C4EF}" type="presParOf" srcId="{4F1C43DD-B38F-468B-BC49-791A57F26021}" destId="{5FB089AA-0E25-46BF-8CEC-DCE226E3B27A}" srcOrd="0" destOrd="0" presId="urn:microsoft.com/office/officeart/2005/8/layout/default"/>
    <dgm:cxn modelId="{5558BDD0-41D5-4D40-96FE-0EC186FDAB5E}" type="presParOf" srcId="{4F1C43DD-B38F-468B-BC49-791A57F26021}" destId="{FBFCF836-4DDC-47DA-B131-D6DE65BC4598}" srcOrd="1" destOrd="0" presId="urn:microsoft.com/office/officeart/2005/8/layout/default"/>
    <dgm:cxn modelId="{D5754728-E551-4EFC-91BD-019AD1F3AC30}" type="presParOf" srcId="{4F1C43DD-B38F-468B-BC49-791A57F26021}" destId="{F1028A7B-2AA4-44CD-9CF6-532276B31D34}" srcOrd="2" destOrd="0" presId="urn:microsoft.com/office/officeart/2005/8/layout/default"/>
    <dgm:cxn modelId="{B9B7178D-36F4-474B-A832-7C1AC0C8E2EC}" type="presParOf" srcId="{4F1C43DD-B38F-468B-BC49-791A57F26021}" destId="{B9AA8034-E239-462D-8952-E502994F990C}" srcOrd="3" destOrd="0" presId="urn:microsoft.com/office/officeart/2005/8/layout/default"/>
    <dgm:cxn modelId="{07E19E77-DE36-4E18-8E14-9A3EEA07E310}" type="presParOf" srcId="{4F1C43DD-B38F-468B-BC49-791A57F26021}" destId="{CCF25E96-C4A7-420C-B78D-F9A04439497F}" srcOrd="4" destOrd="0" presId="urn:microsoft.com/office/officeart/2005/8/layout/default"/>
    <dgm:cxn modelId="{BF04F538-B494-455F-B38E-A405C16F9F6C}" type="presParOf" srcId="{4F1C43DD-B38F-468B-BC49-791A57F26021}" destId="{84CB8190-E34D-454C-B8E7-2A1AFCC1B12D}" srcOrd="5" destOrd="0" presId="urn:microsoft.com/office/officeart/2005/8/layout/default"/>
    <dgm:cxn modelId="{2C9ABA80-294E-4AE4-AEF4-36304EFD6CAC}" type="presParOf" srcId="{4F1C43DD-B38F-468B-BC49-791A57F26021}" destId="{CD6E24EB-08BE-441B-BDD1-5F43BABB6B6D}" srcOrd="6" destOrd="0" presId="urn:microsoft.com/office/officeart/2005/8/layout/default"/>
    <dgm:cxn modelId="{D1606246-0772-414D-8607-16F82BCCB4E8}" type="presParOf" srcId="{4F1C43DD-B38F-468B-BC49-791A57F26021}" destId="{B8C84A05-420E-43AB-AC34-E7CC2F05CB60}" srcOrd="7" destOrd="0" presId="urn:microsoft.com/office/officeart/2005/8/layout/default"/>
    <dgm:cxn modelId="{7E5D3267-D015-4E7F-920F-84954147BE97}" type="presParOf" srcId="{4F1C43DD-B38F-468B-BC49-791A57F26021}" destId="{81F13AB7-E92D-4562-8E76-7B750B78CA6C}" srcOrd="8" destOrd="0" presId="urn:microsoft.com/office/officeart/2005/8/layout/default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0.20417</cdr:x>
      <cdr:y>0.15972</cdr:y>
    </cdr:from>
    <cdr:to>
      <cdr:x>0.48958</cdr:x>
      <cdr:y>0.3125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933450" y="438150"/>
          <a:ext cx="1304925" cy="4191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200" dirty="0"/>
            <a:t>-158180,5</a:t>
          </a:r>
        </a:p>
      </cdr:txBody>
    </cdr:sp>
  </cdr:relSizeAnchor>
  <cdr:relSizeAnchor xmlns:cdr="http://schemas.openxmlformats.org/drawingml/2006/chartDrawing">
    <cdr:from>
      <cdr:x>0.4875</cdr:x>
      <cdr:y>0.3125</cdr:y>
    </cdr:from>
    <cdr:to>
      <cdr:x>0.81458</cdr:x>
      <cdr:y>0.33333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2228850" y="857250"/>
          <a:ext cx="1495425" cy="571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/>
            <a:t>-11744,9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5506591-C9D7-4501-B649-36B158251028}" type="datetimeFigureOut">
              <a:rPr lang="ru-RU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1E14344-CEA9-4F7B-9D43-3C496F1B1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140C74-F1B8-4584-A90F-E3AFF677F220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B4201BB4-E010-4366-BF26-40693158EEAD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683386-4A1D-4B93-A32E-3BC8366699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B81D6-450E-41DD-8F6A-8AB4344833F3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72F08-D8FC-4F5B-B926-9AE74DC57F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E3263-F224-4243-B41A-E7E99E9ED232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467A9-D93D-4F51-8AD3-08FFCC28F4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12E549-C039-4D74-9186-D626A39E5BB3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8D9BA-AFC1-4DA2-9D84-6CC938DC9D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D14C5-5EED-4D90-95C2-E49C2D7FCFD7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BFB2A-8B86-481C-87A5-C9CD093D3B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CD882-0D8B-462C-9CA7-DFDD6BC7B5CE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D2531-2CAE-4C95-8196-4906BF2D92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BDF0F75-7C17-455D-AAD3-41AC690EFABF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78E35F4-0CC2-4C8C-ACA2-F75A091300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3DD0F452-0587-41F1-AD7D-C0DA3803274F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FD41722D-37C1-4C78-A35B-68596416E8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A187F6-1F78-400E-B713-B62477FB3407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F2761-B9B4-4274-8192-F7B843C69D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3AB9E3-33B9-4CE1-BDED-D1A4BE14D1CE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D3635-2E08-4659-8844-0E286633E2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70B09E-1D41-4CF6-A374-5FE530CC32CF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50B76-ED98-401A-A566-8625072008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04734A83-E15E-421D-B814-202C3F6C0A1C}" type="datetimeFigureOut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25EE9A-FCC6-4EB1-9D72-8D8BDC96E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8858280" cy="46474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муниципального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«</a:t>
            </a:r>
            <a:r>
              <a:rPr lang="ru-RU" sz="6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Аларский</a:t>
            </a: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район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На 2018 год и на плановый период 2019 и 2020 годы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Динамика поступлений налоговых и неналоговых доходов (тыс. рублей)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000240"/>
          <a:ext cx="8501092" cy="44291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20632"/>
                <a:gridCol w="1803270"/>
                <a:gridCol w="1631530"/>
                <a:gridCol w="1545660"/>
              </a:tblGrid>
              <a:tr h="538468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/>
                        <a:t> 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План </a:t>
                      </a:r>
                      <a:r>
                        <a:rPr lang="ru-RU" sz="1400" u="none" strike="noStrike" dirty="0"/>
                        <a:t>2018 г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План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2019 г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2020 г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18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/>
                        <a:t>1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9081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/>
                        <a:t>Всего доходов</a:t>
                      </a:r>
                      <a:endParaRPr lang="ru-RU" sz="18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/>
                        <a:t>760 995,5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/>
                        <a:t>615 211,1</a:t>
                      </a:r>
                      <a:endParaRPr lang="ru-RU" sz="18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/>
                        <a:t>609 243,8</a:t>
                      </a:r>
                      <a:endParaRPr lang="ru-RU" sz="18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9081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/>
                        <a:t>Налоговые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/>
                        <a:t>99 869,9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/>
                        <a:t>95 154,5</a:t>
                      </a:r>
                      <a:endParaRPr lang="ru-RU" sz="18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/>
                        <a:t>95 198,6</a:t>
                      </a:r>
                      <a:endParaRPr lang="ru-RU" sz="18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9081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/>
                        <a:t>Неналоговые</a:t>
                      </a:r>
                      <a:endParaRPr lang="ru-RU" sz="18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/>
                        <a:t>22 076,4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/>
                        <a:t>20 230,7</a:t>
                      </a:r>
                      <a:endParaRPr lang="ru-RU" sz="18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/>
                        <a:t>20 207,1</a:t>
                      </a:r>
                      <a:endParaRPr lang="ru-RU" sz="18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02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/>
                        <a:t>Безвозмездные поступления</a:t>
                      </a:r>
                      <a:endParaRPr lang="ru-RU" sz="18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/>
                        <a:t>639 049,2</a:t>
                      </a:r>
                      <a:endParaRPr lang="ru-RU" sz="18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/>
                        <a:t>499 825,9</a:t>
                      </a:r>
                      <a:endParaRPr lang="ru-RU" sz="18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/>
                        <a:t>493 838,1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Динамика доходов муниципального образования «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Аларский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район» на плановый период 2018-2020 годы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40108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714354"/>
          <a:ext cx="8858340" cy="59293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54383"/>
                <a:gridCol w="1501413"/>
                <a:gridCol w="1351272"/>
                <a:gridCol w="1351272"/>
              </a:tblGrid>
              <a:tr h="3315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Структура внутреннего заимствования МО "</a:t>
                      </a:r>
                      <a:r>
                        <a:rPr lang="ru-RU" sz="1200" u="none" strike="noStrike" dirty="0" err="1"/>
                        <a:t>Аларский</a:t>
                      </a:r>
                      <a:r>
                        <a:rPr lang="ru-RU" sz="1200" u="none" strike="noStrike" dirty="0"/>
                        <a:t> район"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5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      Источники финансирования дефицита районного бюджета (в тыс.рублей)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Наименование показателя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2018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2019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2020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616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Кредиты кредитных организаций в валюте Российской Федерации ,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8791,8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6936,7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8105,1</a:t>
                      </a:r>
                    </a:p>
                    <a:p>
                      <a:pPr algn="l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616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Получение кредитов кредитных организаций бюджетами муниципальных районов в валюте Российской Федерации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8791,8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8936,7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9605,1</a:t>
                      </a:r>
                    </a:p>
                    <a:p>
                      <a:pPr algn="l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616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Погашение бюджетами муниципальных районов кредитов от кредитных организаций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-2000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-1500</a:t>
                      </a:r>
                    </a:p>
                    <a:p>
                      <a:pPr algn="l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9175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Бюджетные кредиты от других бюджетов бюджетной системы Российской Федерации в валюте Российской Федерации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-3167,4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-1167,4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-2334,8</a:t>
                      </a:r>
                    </a:p>
                    <a:p>
                      <a:pPr algn="l" fontAlgn="b"/>
                      <a:r>
                        <a:rPr lang="ru-RU" sz="1200" u="none" strike="noStrike" dirty="0"/>
                        <a:t> 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9175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Получение бюджетных кредитов от других бюджетов бюджетной системы Российской Федерации в валюте Российской Федерации 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0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9175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/>
                        <a:t>Погашение бюджетами муниципальных районов кредитов от других бюджетов бюджетной системы Российской Федерации в валюте Российской Федерации </a:t>
                      </a:r>
                      <a:endParaRPr lang="ru-RU" sz="1200" b="1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-3167,4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/>
                        <a:t>-1167,4</a:t>
                      </a:r>
                      <a:endParaRPr lang="ru-RU" sz="1200" b="0" i="0" u="none" strike="noStrike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-2334,8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характеристики бюджета МО «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Аларский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район» (тыс. руб.)</a:t>
            </a:r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638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5900" y="1214421"/>
          <a:ext cx="8629650" cy="4129103"/>
        </p:xfrm>
        <a:graphic>
          <a:graphicData uri="http://schemas.openxmlformats.org/presentationml/2006/ole">
            <p:oleObj spid="_x0000_s16386" name="Worksheet" r:id="rId3" imgW="8801167" imgH="4486386" progId="Excel.Sheet.8">
              <p:embed/>
            </p:oleObj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2844" y="5500702"/>
            <a:ext cx="2000264" cy="8572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</a:rPr>
              <a:t>ДЕФИЦИТ (-)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</a:rPr>
              <a:t>ПРОФИЦИТ (+)</a:t>
            </a:r>
          </a:p>
        </p:txBody>
      </p:sp>
      <p:sp>
        <p:nvSpPr>
          <p:cNvPr id="8" name="Овал 7"/>
          <p:cNvSpPr/>
          <p:nvPr/>
        </p:nvSpPr>
        <p:spPr>
          <a:xfrm>
            <a:off x="2214546" y="5643578"/>
            <a:ext cx="1928807" cy="71439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 -12 088,4</a:t>
            </a:r>
          </a:p>
        </p:txBody>
      </p:sp>
      <p:sp>
        <p:nvSpPr>
          <p:cNvPr id="9" name="Овал 8"/>
          <p:cNvSpPr/>
          <p:nvPr/>
        </p:nvSpPr>
        <p:spPr>
          <a:xfrm>
            <a:off x="4214810" y="5643578"/>
            <a:ext cx="1500193" cy="71439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307,7</a:t>
            </a:r>
          </a:p>
        </p:txBody>
      </p:sp>
      <p:sp>
        <p:nvSpPr>
          <p:cNvPr id="10" name="Овал 9"/>
          <p:cNvSpPr/>
          <p:nvPr/>
        </p:nvSpPr>
        <p:spPr>
          <a:xfrm>
            <a:off x="5857884" y="5643578"/>
            <a:ext cx="1500198" cy="71439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6 085,3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Структура поступлений налоговых доходов в плановый период 2018-2020 г.г. (тыс. руб.)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7969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Структура поступлений неналоговых доходов в плановый период 2018-2020 г.г. (тыс. руб.)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Доходы бюджета МО "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Аларский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район" на 2018 год и на плановый период 2019 и 2020 годов (тыс. 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285861"/>
          <a:ext cx="8786874" cy="53578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29354"/>
                <a:gridCol w="1000132"/>
                <a:gridCol w="1000132"/>
                <a:gridCol w="857256"/>
              </a:tblGrid>
              <a:tr h="38337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/>
                        <a:t>Доходные источники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/>
                        <a:t>2018 год (план)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/>
                        <a:t>2019 год (план) 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/>
                        <a:t>2020 год (план) 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936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/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 smtClean="0"/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 smtClean="0"/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 smtClean="0"/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88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u="none" strike="noStrike" dirty="0"/>
                        <a:t>ДОХОДЫ ВСЕГО: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760 995,50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615 211,10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609 243,80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576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u="none" strike="noStrike" dirty="0"/>
                        <a:t>Налоговые и неналоговые, из них: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121 946,30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115 385,20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115 405,70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883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/>
                        <a:t>НДФЛ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89 464,80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82 519,50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82 564,90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1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/>
                        <a:t>Акцизы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1 822,40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2 055,70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2 079,80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78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/>
                        <a:t>Налоги на совокупный доход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6 582,70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8 079,30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8 053,90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25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/>
                        <a:t>Государственная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2 000,00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2 500,00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2 500,00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1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/>
                        <a:t>Доходы от использования имущества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9 829,20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9 680,00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9 680,00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1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/>
                        <a:t>Доходы от оказания платных услуг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7 900,00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7 900,00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7 900,00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689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/>
                        <a:t>Доходы от продажи материальных и нематериальных активов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1 813,60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300,00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300,00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13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/>
                        <a:t>Штрафы, санкции, возмещение ущерба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2 533,60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2 350,70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2 327,10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76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/>
                        <a:t>Прочие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996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u="none" strike="noStrike" dirty="0"/>
                        <a:t>Безвозмездные поступления, из них: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639 049,20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499 825,90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493 838,10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1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/>
                        <a:t>Дотации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90 038,10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50 425,80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50 961,30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76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/>
                        <a:t>Субсидии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126 874,50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71 092,90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64 888,80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759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/>
                        <a:t>Субвенции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421 728,20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377 898,80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377 902,30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76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/>
                        <a:t>Иные МБТ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408,40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408,40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85,70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76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/>
                        <a:t>Прочие безвозмездные поступления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/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u="none" strike="noStrike" dirty="0"/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МЕЖБЮДЖЕТНЫЕ ТРАНСФЕРТЫ ИЗ БЮДЖЕТА РАЙОНА НА 2018-2020 ГОДЫ. РАСПРЕДЕЛЕНИЕ ДОТАЦИИ НА ВЫРАВНИВАНИЕ БЮДЖЕТНОЙ ОБЕСПЕЧЕННОСТИ ПОСЕЛЕНИЙ.</a:t>
            </a:r>
          </a:p>
        </p:txBody>
      </p:sp>
      <p:graphicFrame>
        <p:nvGraphicFramePr>
          <p:cNvPr id="27774" name="Group 126"/>
          <p:cNvGraphicFramePr>
            <a:graphicFrameLocks noGrp="1"/>
          </p:cNvGraphicFramePr>
          <p:nvPr>
            <p:ph idx="1"/>
          </p:nvPr>
        </p:nvGraphicFramePr>
        <p:xfrm>
          <a:off x="142875" y="1338992"/>
          <a:ext cx="8715375" cy="53848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525"/>
                <a:gridCol w="4221163"/>
                <a:gridCol w="1268412"/>
                <a:gridCol w="1270000"/>
                <a:gridCol w="1184275"/>
              </a:tblGrid>
              <a:tr h="4831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МО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2019 год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тыс.руб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8929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«Александровск»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4 083,90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2 851,30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2 882,30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«Аларь»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7 333,20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5 165,90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5 134,60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«Аляты»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4 517,40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3 091,50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3 127,70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«Ангарский»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4 570,10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3 200,30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3 185,60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«Бахтай»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4 354,20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3 054,60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3 038,10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«Егоровск»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3 504,30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2 063,10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2 081,50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«Зоны»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4 648,80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3 244,10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3 230,50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МО «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Иваническ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5 952,60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4 050,90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4 050,10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49153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МО «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Куйта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5 827,20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4 077,60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4 053,60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30313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«Маниловск»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5 398,10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3 804,10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3 796,40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300367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«Могоенок»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5 291,00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3 635,10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3 696,30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«Нельхай»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5 526,10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3 759,80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3 795,90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«Ныгда»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4 244,30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2 971,00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2 954,90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«Табарсук»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3 735,70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2 394,40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2 411,60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«Тыргетуй»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4 823,90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3 345,60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3 364,30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«Забитуй»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8 965,90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6 233,20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6 205,40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  <a:tr h="261611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 «Кутулик»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0,00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0,00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</a:tr>
              <a:tr h="34050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Итого по поселениям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82 776,70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56 942,50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57 008,80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Динамика расходов бюджета района 2018 год и плановый период 2019 и 2020 годов (тыс. руб.)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Структура расходов районного бюджета на 2018 год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2530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714488"/>
          <a:ext cx="8501122" cy="5000660"/>
        </p:xfrm>
        <a:graphic>
          <a:graphicData uri="http://schemas.openxmlformats.org/presentationml/2006/ole">
            <p:oleObj spid="_x0000_s22530" name="Worksheet" r:id="rId3" imgW="7848735" imgH="425754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Муниципальное образование</a:t>
            </a:r>
            <a:r>
              <a:rPr lang="ru-R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«АЛАРСКИЙ РАЙОН»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651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2" descr="C:\Users\пк\Desktop\Администрац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773238"/>
            <a:ext cx="74295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РАСХОДЫ ПО РАЗДЕЛАМ НА  2018 ГОД И НА ПЛАНОВЫЙ ПЕРИОД 2019 И 2020 ГОДОВ.</a:t>
            </a:r>
          </a:p>
        </p:txBody>
      </p:sp>
      <p:graphicFrame>
        <p:nvGraphicFramePr>
          <p:cNvPr id="23632" name="Group 80"/>
          <p:cNvGraphicFramePr>
            <a:graphicFrameLocks noGrp="1"/>
          </p:cNvGraphicFramePr>
          <p:nvPr>
            <p:ph idx="1"/>
          </p:nvPr>
        </p:nvGraphicFramePr>
        <p:xfrm>
          <a:off x="142875" y="1428730"/>
          <a:ext cx="8715375" cy="52292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45113"/>
                <a:gridCol w="1150937"/>
                <a:gridCol w="1150938"/>
                <a:gridCol w="1068387"/>
              </a:tblGrid>
              <a:tr h="4117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показателя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План 2018 год (тыс.руб)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2019 год (тыс.руб)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2020 год (тыс.руб)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Общегосударственные вопросы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57 785,5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47 069,1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45 774,4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1 298,0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276,8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271,2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Национальная экономика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6 908,7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5 430,8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3 239,9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Жилищно- коммунальное хозяйство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15 709,4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5 967,7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6 815,2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Охрана окружающей среды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541 823,5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450 407,1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441 654,3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Культура и кинематография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35 123,8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22 828,0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22 183,9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23 717,3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23 320,0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23 379,0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Физическая культура и спорт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1 165,0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555,0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555,0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Средства массовой информации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4 476,0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2 044,3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2 216,0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Обслуживание государственного и муниципального долга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2 260,1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20,8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Межбюджетные трансферты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82 776,6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56 942,5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57 008,8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705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Всего расходов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773 083,9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614 903,4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603 158,5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НЕПРОГРАММНЫЕ НАПРАВЛЕНИЯ ДЕЯТЕЛЬНОСТИ БЮДЖЕТА МО «АЛАРСКИЙ РАЙОН» НА  2018 ГОД И НА ПЛАНОВЫЙ ПЕРИОД 2019 И 2020 ГОДОВ.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5654" name="Group 54"/>
          <p:cNvGraphicFramePr>
            <a:graphicFrameLocks noGrp="1"/>
          </p:cNvGraphicFramePr>
          <p:nvPr>
            <p:ph idx="1"/>
          </p:nvPr>
        </p:nvGraphicFramePr>
        <p:xfrm>
          <a:off x="142844" y="1928802"/>
          <a:ext cx="8572500" cy="46808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14938"/>
                <a:gridCol w="1143000"/>
                <a:gridCol w="1143000"/>
                <a:gridCol w="1071562"/>
              </a:tblGrid>
              <a:tr h="49471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тыс.руб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91765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Осуществление органами местного самоуправления областных государственных полномочий по определению персонального состава и обеспечение деятельности административных комиссий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629,6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605,2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605,2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13161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Осуществление областного государственного полномочия по определению перечня должностных лиц органов местного самоуправления, уполномоченных составлять протоколы об административных правонарушениях, предусмотренных отдельными законами Иркутской области об административной ответственности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2763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Дума  муниципального образования "Аларский район»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2 056,3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1 996,8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1 996,8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6244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Контрольно-счетная палата муниципального образования "Аларский район"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2 301,7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2 161,6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2 243,0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5542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Обеспечение проведения выборов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1 000,0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4947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773 083,9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614 903,4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603 158,5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Муниципальные программы 	</a:t>
            </a:r>
            <a:r>
              <a:rPr lang="ru-RU" sz="1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		</a:t>
            </a:r>
            <a:r>
              <a:rPr lang="ru-RU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ctrTitle"/>
          </p:nvPr>
        </p:nvSpPr>
        <p:spPr>
          <a:xfrm>
            <a:off x="714375" y="142875"/>
            <a:ext cx="7772400" cy="3000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Программа «Развитие коммунальной инфраструктуры, строительства, объектов капитального строительства и дорожной инфраструктуры муниципального образования «</a:t>
            </a:r>
            <a:r>
              <a:rPr lang="ru-RU" sz="3200" dirty="0" err="1" smtClean="0">
                <a:latin typeface="Cambria" pitchFamily="18" charset="0"/>
              </a:rPr>
              <a:t>Аларский</a:t>
            </a:r>
            <a:r>
              <a:rPr lang="ru-RU" sz="3200" dirty="0" smtClean="0">
                <a:latin typeface="Cambria" pitchFamily="18" charset="0"/>
              </a:rPr>
              <a:t> район» на 2017-2019г.г и на период 2020 года»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6400800" cy="1995486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Цель:</a:t>
            </a:r>
            <a:r>
              <a:rPr lang="ru-RU" sz="2000" dirty="0" smtClean="0"/>
              <a:t> Обеспечение устойчивого функционирования и развития систем коммунальной инфраструктуры </a:t>
            </a:r>
            <a:r>
              <a:rPr lang="ru-RU" sz="2000" dirty="0" err="1" smtClean="0"/>
              <a:t>Аларского</a:t>
            </a:r>
            <a:r>
              <a:rPr lang="ru-RU" sz="2000" dirty="0" smtClean="0"/>
              <a:t> района, обеспечение потребностей населения в жилищном, социально-культурном и промышленном строительстве, уровня износа объектов коммунальной инфраструктуры, сокращение неэффективных расходов бюджетов всех уровней и создание комфортных условий жизнедеятельности в сельской местности.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71500"/>
          </a:xfrm>
        </p:spPr>
        <p:txBody>
          <a:bodyPr>
            <a:noAutofit/>
          </a:bodyPr>
          <a:lstStyle/>
          <a:p>
            <a:pPr algn="ctr"/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Муниципальная программа «Развитие коммунальной инфраструктуры, строительства, объектов капитального строительства и дорожной инфраструктуры муниципального образования  «</a:t>
            </a:r>
            <a:r>
              <a:rPr lang="ru-RU" sz="1100" dirty="0" err="1" smtClean="0">
                <a:solidFill>
                  <a:srgbClr val="FF0000"/>
                </a:solidFill>
                <a:latin typeface="+mn-lt"/>
              </a:rPr>
              <a:t>Аларский</a:t>
            </a:r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 район» на 2017-2019 г. г. и на период 2020 года» (тыс. руб.)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01538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Структура расходов муниципальной программы «Развитие коммунальной инфраструктуры, строительства, объектов капитального строительства и дорожной инфраструктуры муниципального образования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Аларский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район» на 2017-2019г.г и на период 2020 года»  по подразделам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28868"/>
          <a:ext cx="8229600" cy="414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786842" cy="514353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3200" b="1" dirty="0" smtClean="0">
                <a:latin typeface="Times New Roman" pitchFamily="18" charset="0"/>
              </a:rPr>
              <a:t>«Развитие системы  образования в </a:t>
            </a:r>
            <a:r>
              <a:rPr lang="ru-RU" sz="3200" b="1" dirty="0" err="1" smtClean="0">
                <a:latin typeface="Times New Roman" pitchFamily="18" charset="0"/>
              </a:rPr>
              <a:t>Аларском</a:t>
            </a:r>
            <a:r>
              <a:rPr lang="ru-RU" sz="3200" b="1" dirty="0" smtClean="0">
                <a:latin typeface="Times New Roman" pitchFamily="18" charset="0"/>
              </a:rPr>
              <a:t> районе на 2018 – 2020 гг.»</a:t>
            </a: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Цель:</a:t>
            </a:r>
            <a:r>
              <a:rPr lang="ru-RU" sz="2800" b="1" dirty="0" smtClean="0">
                <a:latin typeface="Times New Roman" pitchFamily="18" charset="0"/>
              </a:rPr>
              <a:t> Развитие системы образования в </a:t>
            </a:r>
            <a:r>
              <a:rPr lang="ru-RU" sz="2800" b="1" dirty="0" err="1" smtClean="0">
                <a:latin typeface="Times New Roman" pitchFamily="18" charset="0"/>
              </a:rPr>
              <a:t>Аларском</a:t>
            </a:r>
            <a:r>
              <a:rPr lang="ru-RU" sz="2800" b="1" dirty="0" smtClean="0">
                <a:latin typeface="Times New Roman" pitchFamily="18" charset="0"/>
              </a:rPr>
              <a:t> районе, создание правовых и социально-экономических условий для нравственного, интеллектуального, физического развития, обучающихся и воспитанников.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357188"/>
          </a:xfrm>
        </p:spPr>
        <p:txBody>
          <a:bodyPr/>
          <a:lstStyle/>
          <a:p>
            <a:r>
              <a:rPr lang="ru-RU" sz="1200" dirty="0" smtClean="0"/>
              <a:t>Муниципальная программа «Развитие системы образования в </a:t>
            </a:r>
            <a:r>
              <a:rPr lang="ru-RU" sz="1200" dirty="0" err="1" smtClean="0"/>
              <a:t>Аларском</a:t>
            </a:r>
            <a:r>
              <a:rPr lang="ru-RU" sz="1200" dirty="0" smtClean="0"/>
              <a:t> районе на 2018-2020 </a:t>
            </a:r>
            <a:r>
              <a:rPr lang="ru-RU" sz="1200" dirty="0" smtClean="0"/>
              <a:t>годы» </a:t>
            </a:r>
            <a:r>
              <a:rPr lang="ru-RU" sz="1200" dirty="0" smtClean="0"/>
              <a:t>(тыс. 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4"/>
          <p:cNvSpPr>
            <a:spLocks noGrp="1"/>
          </p:cNvSpPr>
          <p:nvPr>
            <p:ph type="title"/>
          </p:nvPr>
        </p:nvSpPr>
        <p:spPr>
          <a:xfrm>
            <a:off x="857250" y="285750"/>
            <a:ext cx="7829550" cy="1016000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sz="2000" b="1" dirty="0" smtClean="0">
                <a:latin typeface="Cambria" pitchFamily="18" charset="0"/>
              </a:rPr>
              <a:t>Расходы бюджета муниципальной программы «Развитие системы образования в </a:t>
            </a:r>
            <a:r>
              <a:rPr lang="ru-RU" sz="2000" b="1" dirty="0" err="1" smtClean="0">
                <a:latin typeface="Cambria" pitchFamily="18" charset="0"/>
              </a:rPr>
              <a:t>Аларском</a:t>
            </a:r>
            <a:r>
              <a:rPr lang="ru-RU" sz="2000" b="1" dirty="0" smtClean="0">
                <a:latin typeface="Cambria" pitchFamily="18" charset="0"/>
              </a:rPr>
              <a:t> районе на 2018-2020 годы» по подразделам </a:t>
            </a:r>
            <a:r>
              <a:rPr lang="ru-RU" sz="2000" dirty="0" smtClean="0">
                <a:latin typeface="Cambria" pitchFamily="18" charset="0"/>
              </a:rPr>
              <a:t>(тыс. 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>
            <a:spLocks noGrp="1"/>
          </p:cNvSpPr>
          <p:nvPr>
            <p:ph type="title"/>
          </p:nvPr>
        </p:nvSpPr>
        <p:spPr>
          <a:xfrm>
            <a:off x="571500" y="785794"/>
            <a:ext cx="8229600" cy="471490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3600" b="1" dirty="0" smtClean="0">
                <a:latin typeface="Times New Roman" pitchFamily="18" charset="0"/>
              </a:rPr>
              <a:t>«Развитие культуры в муниципальном образовании «</a:t>
            </a:r>
            <a:r>
              <a:rPr lang="ru-RU" sz="3600" b="1" dirty="0" err="1" smtClean="0">
                <a:latin typeface="Times New Roman" pitchFamily="18" charset="0"/>
              </a:rPr>
              <a:t>Аларский</a:t>
            </a:r>
            <a:r>
              <a:rPr lang="ru-RU" sz="3600" b="1" dirty="0" smtClean="0">
                <a:latin typeface="Times New Roman" pitchFamily="18" charset="0"/>
              </a:rPr>
              <a:t> район» на </a:t>
            </a:r>
            <a:r>
              <a:rPr lang="ru-RU" sz="3600" b="1" dirty="0" smtClean="0">
                <a:latin typeface="Times New Roman" pitchFamily="18" charset="0"/>
              </a:rPr>
              <a:t>2017 </a:t>
            </a:r>
            <a:r>
              <a:rPr lang="ru-RU" sz="3600" b="1" dirty="0" smtClean="0">
                <a:latin typeface="Times New Roman" pitchFamily="18" charset="0"/>
              </a:rPr>
              <a:t>– 2020 </a:t>
            </a:r>
            <a:r>
              <a:rPr lang="ru-RU" sz="3600" b="1" dirty="0" err="1" smtClean="0">
                <a:latin typeface="Times New Roman" pitchFamily="18" charset="0"/>
              </a:rPr>
              <a:t>гг</a:t>
            </a:r>
            <a:r>
              <a:rPr lang="ru-RU" sz="3600" b="1" dirty="0" smtClean="0">
                <a:latin typeface="Times New Roman" pitchFamily="18" charset="0"/>
              </a:rPr>
              <a:t>».</a:t>
            </a:r>
            <a:br>
              <a:rPr lang="ru-RU" sz="3600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Цель:</a:t>
            </a:r>
            <a:r>
              <a:rPr lang="ru-RU" sz="3200" b="1" dirty="0" smtClean="0">
                <a:latin typeface="Times New Roman" pitchFamily="18" charset="0"/>
              </a:rPr>
              <a:t> Развитие культуры и сохранение культурного наследия в </a:t>
            </a:r>
            <a:r>
              <a:rPr lang="ru-RU" sz="3200" b="1" dirty="0" err="1" smtClean="0">
                <a:latin typeface="Times New Roman" pitchFamily="18" charset="0"/>
              </a:rPr>
              <a:t>Аларском</a:t>
            </a:r>
            <a:r>
              <a:rPr lang="ru-RU" sz="3200" b="1" dirty="0" smtClean="0">
                <a:latin typeface="Times New Roman" pitchFamily="18" charset="0"/>
              </a:rPr>
              <a:t> районе.</a:t>
            </a:r>
            <a:br>
              <a:rPr lang="ru-RU" sz="3200" b="1" dirty="0" smtClean="0">
                <a:latin typeface="Times New Roman" pitchFamily="18" charset="0"/>
              </a:rPr>
            </a:b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В состав </a:t>
            </a:r>
            <a:r>
              <a:rPr lang="ru-RU" sz="2000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Аларского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входят 17 муниципальных образований, на территории которых расположено 70 населенных пунктов. </a:t>
            </a:r>
            <a:b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 – многонациональный район. 69% населения составляют русские, 25% -буряты, 2% - татары, 1% украинцы и 3% др.национальности. Население </a:t>
            </a:r>
            <a:r>
              <a:rPr lang="ru-RU" sz="2000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Аларского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20520 человек. </a:t>
            </a:r>
            <a:endParaRPr lang="ru-RU" sz="20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571744"/>
            <a:ext cx="5538462" cy="4141143"/>
          </a:xfrm>
          <a:ln algn="ctr">
            <a:solidFill>
              <a:srgbClr val="00008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Муниципальная программа «Развитие культуры в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Аларском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районе 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2017-2020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годы» (тыс. 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Расходы бюджета муниципальной программы «Развитие культуры в муниципальном образовании «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Аларский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район» 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2017-2020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годы» по подразделам (тыс. руб.)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714488"/>
          <a:ext cx="885831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2743200"/>
          </a:xfrm>
        </p:spPr>
        <p:txBody>
          <a:bodyPr/>
          <a:lstStyle/>
          <a:p>
            <a:pPr algn="ctr"/>
            <a:r>
              <a:rPr lang="ru-RU" sz="3200" dirty="0" smtClean="0">
                <a:latin typeface="Cambria" pitchFamily="18" charset="0"/>
              </a:rPr>
              <a:t>Программа «Повышение эффективности механизмов управления социально-экономическим развитием в муниципальном образовании «</a:t>
            </a:r>
            <a:r>
              <a:rPr lang="ru-RU" sz="3200" dirty="0" err="1" smtClean="0">
                <a:latin typeface="Cambria" pitchFamily="18" charset="0"/>
              </a:rPr>
              <a:t>Аларский</a:t>
            </a:r>
            <a:r>
              <a:rPr lang="ru-RU" sz="3200" dirty="0" smtClean="0">
                <a:latin typeface="Cambria" pitchFamily="18" charset="0"/>
              </a:rPr>
              <a:t> район» на </a:t>
            </a:r>
            <a:r>
              <a:rPr lang="ru-RU" sz="3200" dirty="0" smtClean="0">
                <a:latin typeface="Cambria" pitchFamily="18" charset="0"/>
              </a:rPr>
              <a:t>2017-2021 годы</a:t>
            </a:r>
            <a:r>
              <a:rPr lang="ru-RU" sz="3200" dirty="0" smtClean="0">
                <a:latin typeface="Cambria" pitchFamily="18" charset="0"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543956" cy="1752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/>
              <a:t> Повышение качества жизни населения </a:t>
            </a:r>
            <a:r>
              <a:rPr lang="ru-RU" dirty="0" err="1" smtClean="0"/>
              <a:t>Аларского</a:t>
            </a:r>
            <a:r>
              <a:rPr lang="ru-RU" dirty="0" smtClean="0"/>
              <a:t> района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642938"/>
          </a:xfrm>
        </p:spPr>
        <p:txBody>
          <a:bodyPr/>
          <a:lstStyle/>
          <a:p>
            <a:pPr algn="ctr"/>
            <a:r>
              <a:rPr lang="ru-RU" sz="1000" dirty="0" smtClean="0">
                <a:solidFill>
                  <a:srgbClr val="FF0000"/>
                </a:solidFill>
                <a:latin typeface="+mn-lt"/>
              </a:rPr>
              <a:t>Программа «Повышение эффективности механизмов управления социально-экономическим развитием в муниципальном образовании «</a:t>
            </a:r>
            <a:r>
              <a:rPr lang="ru-RU" sz="1000" dirty="0" err="1" smtClean="0">
                <a:solidFill>
                  <a:srgbClr val="FF0000"/>
                </a:solidFill>
                <a:latin typeface="+mn-lt"/>
              </a:rPr>
              <a:t>Аларский</a:t>
            </a:r>
            <a:r>
              <a:rPr lang="ru-RU" sz="1000" dirty="0" smtClean="0">
                <a:solidFill>
                  <a:srgbClr val="FF0000"/>
                </a:solidFill>
                <a:latin typeface="+mn-lt"/>
              </a:rPr>
              <a:t> район» на </a:t>
            </a:r>
            <a:r>
              <a:rPr lang="ru-RU" sz="1000" dirty="0" smtClean="0">
                <a:solidFill>
                  <a:srgbClr val="FF0000"/>
                </a:solidFill>
                <a:latin typeface="+mn-lt"/>
              </a:rPr>
              <a:t>2017-2021 </a:t>
            </a:r>
            <a:r>
              <a:rPr lang="ru-RU" sz="1000" dirty="0" smtClean="0">
                <a:solidFill>
                  <a:srgbClr val="FF0000"/>
                </a:solidFill>
                <a:latin typeface="+mn-lt"/>
              </a:rPr>
              <a:t>годы» (тыс. 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571480"/>
          <a:ext cx="9001156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928688"/>
          </a:xfrm>
        </p:spPr>
        <p:txBody>
          <a:bodyPr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Расходы бюджета муниципальной программы «Повышение эффективности механизмов управления социально-экономическим развитием в муниципальном образовании «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Аларский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район» на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2017-2021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годы» по подразделам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8687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3357563"/>
          </a:xfrm>
        </p:spPr>
        <p:txBody>
          <a:bodyPr/>
          <a:lstStyle/>
          <a:p>
            <a:pPr algn="ctr"/>
            <a:r>
              <a:rPr lang="ru-RU" sz="3600" dirty="0" smtClean="0">
                <a:latin typeface="Cambria" pitchFamily="18" charset="0"/>
              </a:rPr>
              <a:t>Программа «Развитие физической культуры, спорта, молодежной политики в </a:t>
            </a:r>
            <a:r>
              <a:rPr lang="ru-RU" sz="3600" dirty="0" err="1" smtClean="0">
                <a:latin typeface="Cambria" pitchFamily="18" charset="0"/>
              </a:rPr>
              <a:t>Аларском</a:t>
            </a:r>
            <a:r>
              <a:rPr lang="ru-RU" sz="3600" dirty="0" smtClean="0">
                <a:latin typeface="Cambria" pitchFamily="18" charset="0"/>
              </a:rPr>
              <a:t> районе на 2017-2021 годы»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472518" cy="21722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Цель: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Создание условий, обеспечивающих для жителей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Аларского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района возможности вести здоровый образ жизни, систематически заниматься физической культурой и спортом, получить доступ к развитой спортивной инфраструктуре.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Муниципальная программа «Развитие физической культуры, спорта и молодежной политики в </a:t>
            </a:r>
            <a:r>
              <a:rPr lang="ru-R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Аларском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районе на 2017-2021 годы»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78687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+mn-lt"/>
              </a:rPr>
              <a:t>Расходы бюджета муниципальной программы «Развитие физической культуры, спорта, молодежной политики в </a:t>
            </a:r>
            <a:r>
              <a:rPr lang="ru-RU" sz="2000" b="1" dirty="0" err="1" smtClean="0">
                <a:latin typeface="+mn-lt"/>
              </a:rPr>
              <a:t>Аларском</a:t>
            </a:r>
            <a:r>
              <a:rPr lang="ru-RU" sz="2000" b="1" dirty="0" smtClean="0">
                <a:latin typeface="+mn-lt"/>
              </a:rPr>
              <a:t> районе на 2017-2021 годы» по подразделам (тыс. руб.)</a:t>
            </a:r>
            <a:endParaRPr lang="ru-RU" sz="2000" b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Основные понятия и термины</a:t>
            </a:r>
            <a:endParaRPr lang="ru-RU" sz="3600" dirty="0">
              <a:latin typeface="Bookman Old Style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71543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714356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ЭКОНОМИКА РАЙОНА</a:t>
            </a:r>
            <a:endParaRPr lang="ru-RU" sz="3600" i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1506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Основная доля в экономике района составляет промышленность (65%)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основном - добыча полезных ископаемых.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территории района три угольных разреза:                     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Тоготский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3) Александровский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571480"/>
          <a:ext cx="878687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Комитет по финансам администрации муниципального образования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285992"/>
            <a:ext cx="4038600" cy="14287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669472, п. Кутулик, ул. Вампилова, 76А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Тел.: (3956) 43-71-40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Факс: (3956)43-76-57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Официальный сайты: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alar.irkobl.ru</a:t>
            </a:r>
            <a:endParaRPr lang="ru-RU" sz="1600" dirty="0" smtClean="0"/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2285992"/>
            <a:ext cx="3681410" cy="17145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График работы: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Понедельник  9:00-17:30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Вторник          9:00-17:30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Среда               9:00-17:30 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Четверг            9:00-17:30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Пятница           9:00-16:00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Суббота           выходной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Воскресенье    выходной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5214950"/>
          <a:ext cx="7786742" cy="1211729"/>
        </p:xfrm>
        <a:graphic>
          <a:graphicData uri="http://schemas.openxmlformats.org/drawingml/2006/table">
            <a:tbl>
              <a:tblPr/>
              <a:tblGrid>
                <a:gridCol w="7786742"/>
              </a:tblGrid>
              <a:tr h="12117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 вопросам пожеланий и предложений обращаться по тел. (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39564) 3-72-40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электронный адрес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fin44@gfu.ru</a:t>
                      </a:r>
                    </a:p>
                    <a:p>
                      <a:pPr>
                        <a:buNone/>
                      </a:pP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Документы, на основе которых составляется бюджет  муниципального образования 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Аларский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район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 на очередной финансовый год и плановый период.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57200" y="2071678"/>
          <a:ext cx="8229600" cy="4054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>муниципального образования «</a:t>
            </a:r>
            <a:r>
              <a:rPr lang="ru-RU" sz="3200" b="1" dirty="0" err="1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>Аларский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> район»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Times New Roman" pitchFamily="18" charset="0"/>
              </a:rPr>
              <a:t>на 2018 год и плановый период 2019 и 2020 годов</a:t>
            </a:r>
            <a:endParaRPr lang="ru-RU" sz="3200" dirty="0">
              <a:solidFill>
                <a:schemeClr val="tx2">
                  <a:lumMod val="1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286256"/>
            <a:ext cx="8072494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Цель бюджетной политики</a:t>
            </a: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обеспечение сбалансированности и устойчивости бюджета муниципального образования «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в среднесрочной перспективе.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Приоритетные направления расходов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57256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+mn-lt"/>
              </a:rPr>
              <a:t>Основная цель налоговой политики</a:t>
            </a:r>
            <a:endParaRPr lang="ru-RU" sz="3600" dirty="0"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2285992"/>
          <a:ext cx="635798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286248" y="1643050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Этапы бюджетного процесса в муниципальном образовании 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Аларский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район»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91802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200" dirty="0" smtClean="0">
                <a:latin typeface="Cambria" pitchFamily="18" charset="0"/>
              </a:rPr>
              <a:t>Составляется прогноз социально-экономического развития района, определяются основные характеристики бюджета на очередной финансовый год и плановый период, долговая политика района, разрабатываются </a:t>
            </a:r>
            <a:r>
              <a:rPr lang="ru-RU" sz="1200" dirty="0" smtClean="0">
                <a:latin typeface="Cambria" pitchFamily="18" charset="0"/>
              </a:rPr>
              <a:t>муниципальные</a:t>
            </a:r>
            <a:r>
              <a:rPr lang="ru-RU" sz="1200" dirty="0" smtClean="0">
                <a:latin typeface="Cambria" pitchFamily="18" charset="0"/>
              </a:rPr>
              <a:t> </a:t>
            </a:r>
            <a:r>
              <a:rPr lang="ru-RU" sz="1200" dirty="0" smtClean="0">
                <a:latin typeface="Cambria" pitchFamily="18" charset="0"/>
              </a:rPr>
              <a:t>программы, распределяются бюджетные ассигнования, составляется проект бюджета муниципального образования</a:t>
            </a:r>
          </a:p>
          <a:p>
            <a:pPr>
              <a:buFont typeface="+mj-lt"/>
              <a:buAutoNum type="arabicPeriod"/>
            </a:pPr>
            <a:r>
              <a:rPr lang="ru-RU" sz="1200" dirty="0" smtClean="0">
                <a:latin typeface="Cambria" pitchFamily="18" charset="0"/>
              </a:rPr>
              <a:t>По проекту бюджета проводятся публичные слушания. Рассмотрение проекта бюджета  проводится Думой муниципального образования "</a:t>
            </a:r>
            <a:r>
              <a:rPr lang="ru-RU" sz="1200" dirty="0" err="1" smtClean="0">
                <a:latin typeface="Cambria" pitchFamily="18" charset="0"/>
              </a:rPr>
              <a:t>Аларский</a:t>
            </a:r>
            <a:r>
              <a:rPr lang="ru-RU" sz="1200" dirty="0" smtClean="0">
                <a:latin typeface="Cambria" pitchFamily="18" charset="0"/>
              </a:rPr>
              <a:t> район".После рассмотрения, согласования всех вопросов проект бюджета утверждается и направляется на подпись Мэру района, Председателю Думы МО"</a:t>
            </a:r>
            <a:r>
              <a:rPr lang="ru-RU" sz="1200" dirty="0" err="1" smtClean="0">
                <a:latin typeface="Cambria" pitchFamily="18" charset="0"/>
              </a:rPr>
              <a:t>Аларский</a:t>
            </a:r>
            <a:r>
              <a:rPr lang="ru-RU" sz="1200" dirty="0" smtClean="0">
                <a:latin typeface="Cambria" pitchFamily="18" charset="0"/>
              </a:rPr>
              <a:t> район".После этого проект бюджета становится местным бюджетом.</a:t>
            </a:r>
          </a:p>
          <a:p>
            <a:pPr>
              <a:buFont typeface="+mj-lt"/>
              <a:buAutoNum type="arabicPeriod"/>
            </a:pPr>
            <a:r>
              <a:rPr lang="ru-RU" sz="1200" dirty="0" smtClean="0">
                <a:latin typeface="Cambria" pitchFamily="18" charset="0"/>
              </a:rPr>
              <a:t>Бюджеты исполняются по доходам, расходам и источникам финансирования дефицита бюджета на основе принципов единства кассы и подведомственности расходов</a:t>
            </a:r>
          </a:p>
          <a:p>
            <a:pPr>
              <a:buFont typeface="+mj-lt"/>
              <a:buAutoNum type="arabicPeriod"/>
            </a:pPr>
            <a:r>
              <a:rPr lang="ru-RU" sz="1200" dirty="0" smtClean="0">
                <a:latin typeface="Cambria" pitchFamily="18" charset="0"/>
              </a:rPr>
              <a:t>По итогам текущего финансового года составляется отчетность об исполнении бюджета, направляемая на проверку в Министерство финансов Иркутской области </a:t>
            </a:r>
          </a:p>
          <a:p>
            <a:pPr>
              <a:buNone/>
            </a:pPr>
            <a:endParaRPr lang="ru-RU" sz="1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429124" y="1785926"/>
          <a:ext cx="471487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2071</TotalTime>
  <Words>2290</Words>
  <Application>Microsoft Office PowerPoint</Application>
  <PresentationFormat>Экран (4:3)</PresentationFormat>
  <Paragraphs>442</Paragraphs>
  <Slides>41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Городская</vt:lpstr>
      <vt:lpstr>Worksheet</vt:lpstr>
      <vt:lpstr>Слайд 1</vt:lpstr>
      <vt:lpstr>Муниципальное образование «АЛАРСКИЙ РАЙОН»</vt:lpstr>
      <vt:lpstr>           В состав Аларского района входят 17 муниципальных образований, на территории которых расположено 70 населенных пунктов.           Аларский район – многонациональный район. 69% населения составляют русские, 25% -буряты, 2% - татары, 1% украинцы и 3% др.национальности. Население Аларского района 20520 человек. </vt:lpstr>
      <vt:lpstr>ЭКОНОМИКА РАЙОНА</vt:lpstr>
      <vt:lpstr>Документы, на основе которых составляется бюджет  муниципального образования «Аларский район» на очередной финансовый год и плановый период.</vt:lpstr>
      <vt:lpstr>Основные направления бюджетной и налоговой политики  муниципального образования «Аларский район» на 2018 год и плановый период 2019 и 2020 годов</vt:lpstr>
      <vt:lpstr>Приоритетные направления расходов</vt:lpstr>
      <vt:lpstr>Основная цель налоговой политики</vt:lpstr>
      <vt:lpstr>Этапы бюджетного процесса в муниципальном образовании «Аларский район»</vt:lpstr>
      <vt:lpstr>Динамика поступлений налоговых и неналоговых доходов (тыс. рублей)</vt:lpstr>
      <vt:lpstr>Динамика доходов муниципального образования «Аларский район» на плановый период 2018-2020 годы</vt:lpstr>
      <vt:lpstr>Слайд 12</vt:lpstr>
      <vt:lpstr>Основные характеристики бюджета МО «Аларский район» (тыс. руб.)</vt:lpstr>
      <vt:lpstr>Структура поступлений налоговых доходов в плановый период 2018-2020 г.г. (тыс. руб.)</vt:lpstr>
      <vt:lpstr>Структура поступлений неналоговых доходов в плановый период 2018-2020 г.г. (тыс. руб.) </vt:lpstr>
      <vt:lpstr>Доходы бюджета МО "Аларский район" на 2018 год и на плановый период 2019 и 2020 годов (тыс. руб.)</vt:lpstr>
      <vt:lpstr>МЕЖБЮДЖЕТНЫЕ ТРАНСФЕРТЫ ИЗ БЮДЖЕТА РАЙОНА НА 2018-2020 ГОДЫ. РАСПРЕДЕЛЕНИЕ ДОТАЦИИ НА ВЫРАВНИВАНИЕ БЮДЖЕТНОЙ ОБЕСПЕЧЕННОСТИ ПОСЕЛЕНИЙ.</vt:lpstr>
      <vt:lpstr>Динамика расходов бюджета района 2018 год и плановый период 2019 и 2020 годов (тыс. руб.)</vt:lpstr>
      <vt:lpstr>Структура расходов районного бюджета на 2018 год</vt:lpstr>
      <vt:lpstr>РАСХОДЫ ПО РАЗДЕЛАМ НА  2018 ГОД И НА ПЛАНОВЫЙ ПЕРИОД 2019 И 2020 ГОДОВ.</vt:lpstr>
      <vt:lpstr>НЕПРОГРАММНЫЕ НАПРАВЛЕНИЯ ДЕЯТЕЛЬНОСТИ БЮДЖЕТА МО «АЛАРСКИЙ РАЙОН» НА  2018 ГОД И НА ПЛАНОВЫЙ ПЕРИОД 2019 И 2020 ГОДОВ.</vt:lpstr>
      <vt:lpstr>Муниципальные программы         (тыс.руб.)</vt:lpstr>
      <vt:lpstr>Программа «Развитие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2017-2019г.г и на период 2020 года» </vt:lpstr>
      <vt:lpstr>Муниципальная программа «Развитие коммунальной инфраструктуры, строительства, объектов капитального строительства и дорожной инфраструктуры муниципального образования  «Аларский район» на 2017-2019 г. г. и на период 2020 года» (тыс. руб.)</vt:lpstr>
      <vt:lpstr>Структура расходов муниципальной программы «Развитие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2017-2019г.г и на период 2020 года»  по подразделам</vt:lpstr>
      <vt:lpstr>Программа «Развитие системы  образования в Аларском районе на 2018 – 2020 гг.»  Цель: Развитие системы образования в Аларском районе, создание правовых и социально-экономических условий для нравственного, интеллектуального, физического развития, обучающихся и воспитанников.</vt:lpstr>
      <vt:lpstr>Муниципальная программа «Развитие системы образования в Аларском районе на 2018-2020 годы» (тыс. руб.)</vt:lpstr>
      <vt:lpstr>Расходы бюджета муниципальной программы «Развитие системы образования в Аларском районе на 2018-2020 годы» по подразделам (тыс. руб.)</vt:lpstr>
      <vt:lpstr>Программа «Развитие культуры в муниципальном образовании «Аларский район» на 2017 – 2020 гг».  Цель: Развитие культуры и сохранение культурного наследия в Аларском районе. </vt:lpstr>
      <vt:lpstr>Муниципальная программа «Развитие культуры в Аларском районе на 2017-2020 годы» (тыс. руб.)</vt:lpstr>
      <vt:lpstr>Расходы бюджета муниципальной программы «Развитие культуры в муниципальном образовании «Аларский район» на 2017-2020 годы» по подразделам (тыс. руб.)</vt:lpstr>
      <vt:lpstr>Программа «Повышение эффективности механизмов управления социально-экономическим развитием в муниципальном образовании «Аларский район» на 2017-2021 годы»</vt:lpstr>
      <vt:lpstr>Программа «Повышение эффективности механизмов управления социально-экономическим развитием в муниципальном образовании «Аларский район» на 2017-2021 годы» (тыс. руб.)</vt:lpstr>
      <vt:lpstr>Расходы бюджета муниципальной программы «Повышение эффективности механизмов управления социально-экономическим развитием в муниципальном образовании «Аларский район» на 2017-2021 годы» по подразделам</vt:lpstr>
      <vt:lpstr>Программа «Развитие физической культуры, спорта, молодежной политики в Аларском районе на 2017-2021 годы»</vt:lpstr>
      <vt:lpstr>Муниципальная программа «Развитие физической культуры, спорта и молодежной политики в Аларском районе на 2017-2021 годы»</vt:lpstr>
      <vt:lpstr>Расходы бюджета муниципальной программы «Развитие физической культуры, спорта, молодежной политики в Аларском районе на 2017-2021 годы» по подразделам (тыс. руб.)</vt:lpstr>
      <vt:lpstr>Основные понятия и термины</vt:lpstr>
      <vt:lpstr>Слайд 39</vt:lpstr>
      <vt:lpstr>Слайд 40</vt:lpstr>
      <vt:lpstr>Контактная информация  Комитет по финансам администрации муниципального образования «Аларский район»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на 2018 год и плановый период 2019 и 2020 годов</dc:title>
  <dc:creator>пк</dc:creator>
  <cp:lastModifiedBy>пк</cp:lastModifiedBy>
  <cp:revision>275</cp:revision>
  <dcterms:created xsi:type="dcterms:W3CDTF">2017-12-08T06:38:11Z</dcterms:created>
  <dcterms:modified xsi:type="dcterms:W3CDTF">2018-07-12T08:32:09Z</dcterms:modified>
</cp:coreProperties>
</file>